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00" autoAdjust="0"/>
    <p:restoredTop sz="94660"/>
  </p:normalViewPr>
  <p:slideViewPr>
    <p:cSldViewPr snapToGrid="0">
      <p:cViewPr varScale="1">
        <p:scale>
          <a:sx n="23" d="100"/>
          <a:sy n="23" d="100"/>
        </p:scale>
        <p:origin x="64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C9827-80D7-41AB-9426-C7E41C61DB8E}" type="datetimeFigureOut">
              <a:rPr lang="en-US" smtClean="0"/>
              <a:t>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9C398-CA6C-4115-AF8F-4D7ACB19C571}" type="slidenum">
              <a:rPr lang="en-US" smtClean="0"/>
              <a:t>‹#›</a:t>
            </a:fld>
            <a:endParaRPr lang="en-US"/>
          </a:p>
        </p:txBody>
      </p:sp>
    </p:spTree>
    <p:extLst>
      <p:ext uri="{BB962C8B-B14F-4D97-AF65-F5344CB8AC3E}">
        <p14:creationId xmlns:p14="http://schemas.microsoft.com/office/powerpoint/2010/main" val="3902372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AC9827-80D7-41AB-9426-C7E41C61DB8E}" type="datetimeFigureOut">
              <a:rPr lang="en-US" smtClean="0"/>
              <a:t>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9C398-CA6C-4115-AF8F-4D7ACB19C571}" type="slidenum">
              <a:rPr lang="en-US" smtClean="0"/>
              <a:t>‹#›</a:t>
            </a:fld>
            <a:endParaRPr lang="en-US"/>
          </a:p>
        </p:txBody>
      </p:sp>
    </p:spTree>
    <p:extLst>
      <p:ext uri="{BB962C8B-B14F-4D97-AF65-F5344CB8AC3E}">
        <p14:creationId xmlns:p14="http://schemas.microsoft.com/office/powerpoint/2010/main" val="2182049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AC9827-80D7-41AB-9426-C7E41C61DB8E}" type="datetimeFigureOut">
              <a:rPr lang="en-US" smtClean="0"/>
              <a:t>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9C398-CA6C-4115-AF8F-4D7ACB19C571}" type="slidenum">
              <a:rPr lang="en-US" smtClean="0"/>
              <a:t>‹#›</a:t>
            </a:fld>
            <a:endParaRPr lang="en-US"/>
          </a:p>
        </p:txBody>
      </p:sp>
    </p:spTree>
    <p:extLst>
      <p:ext uri="{BB962C8B-B14F-4D97-AF65-F5344CB8AC3E}">
        <p14:creationId xmlns:p14="http://schemas.microsoft.com/office/powerpoint/2010/main" val="1637811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AC9827-80D7-41AB-9426-C7E41C61DB8E}" type="datetimeFigureOut">
              <a:rPr lang="en-US" smtClean="0"/>
              <a:t>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9C398-CA6C-4115-AF8F-4D7ACB19C571}" type="slidenum">
              <a:rPr lang="en-US" smtClean="0"/>
              <a:t>‹#›</a:t>
            </a:fld>
            <a:endParaRPr lang="en-US"/>
          </a:p>
        </p:txBody>
      </p:sp>
    </p:spTree>
    <p:extLst>
      <p:ext uri="{BB962C8B-B14F-4D97-AF65-F5344CB8AC3E}">
        <p14:creationId xmlns:p14="http://schemas.microsoft.com/office/powerpoint/2010/main" val="348273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AAC9827-80D7-41AB-9426-C7E41C61DB8E}" type="datetimeFigureOut">
              <a:rPr lang="en-US" smtClean="0"/>
              <a:t>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9C398-CA6C-4115-AF8F-4D7ACB19C571}" type="slidenum">
              <a:rPr lang="en-US" smtClean="0"/>
              <a:t>‹#›</a:t>
            </a:fld>
            <a:endParaRPr lang="en-US"/>
          </a:p>
        </p:txBody>
      </p:sp>
    </p:spTree>
    <p:extLst>
      <p:ext uri="{BB962C8B-B14F-4D97-AF65-F5344CB8AC3E}">
        <p14:creationId xmlns:p14="http://schemas.microsoft.com/office/powerpoint/2010/main" val="4133711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AAC9827-80D7-41AB-9426-C7E41C61DB8E}" type="datetimeFigureOut">
              <a:rPr lang="en-US" smtClean="0"/>
              <a:t>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49C398-CA6C-4115-AF8F-4D7ACB19C571}" type="slidenum">
              <a:rPr lang="en-US" smtClean="0"/>
              <a:t>‹#›</a:t>
            </a:fld>
            <a:endParaRPr lang="en-US"/>
          </a:p>
        </p:txBody>
      </p:sp>
    </p:spTree>
    <p:extLst>
      <p:ext uri="{BB962C8B-B14F-4D97-AF65-F5344CB8AC3E}">
        <p14:creationId xmlns:p14="http://schemas.microsoft.com/office/powerpoint/2010/main" val="758535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AAC9827-80D7-41AB-9426-C7E41C61DB8E}" type="datetimeFigureOut">
              <a:rPr lang="en-US" smtClean="0"/>
              <a:t>11/1/2018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49C398-CA6C-4115-AF8F-4D7ACB19C571}" type="slidenum">
              <a:rPr lang="en-US" smtClean="0"/>
              <a:t>‹#›</a:t>
            </a:fld>
            <a:endParaRPr lang="en-US"/>
          </a:p>
        </p:txBody>
      </p:sp>
    </p:spTree>
    <p:extLst>
      <p:ext uri="{BB962C8B-B14F-4D97-AF65-F5344CB8AC3E}">
        <p14:creationId xmlns:p14="http://schemas.microsoft.com/office/powerpoint/2010/main" val="3036516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AAC9827-80D7-41AB-9426-C7E41C61DB8E}" type="datetimeFigureOut">
              <a:rPr lang="en-US" smtClean="0"/>
              <a:t>11/1/2018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49C398-CA6C-4115-AF8F-4D7ACB19C571}" type="slidenum">
              <a:rPr lang="en-US" smtClean="0"/>
              <a:t>‹#›</a:t>
            </a:fld>
            <a:endParaRPr lang="en-US"/>
          </a:p>
        </p:txBody>
      </p:sp>
    </p:spTree>
    <p:extLst>
      <p:ext uri="{BB962C8B-B14F-4D97-AF65-F5344CB8AC3E}">
        <p14:creationId xmlns:p14="http://schemas.microsoft.com/office/powerpoint/2010/main" val="513295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AC9827-80D7-41AB-9426-C7E41C61DB8E}" type="datetimeFigureOut">
              <a:rPr lang="en-US" smtClean="0"/>
              <a:t>11/1/2018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49C398-CA6C-4115-AF8F-4D7ACB19C571}" type="slidenum">
              <a:rPr lang="en-US" smtClean="0"/>
              <a:t>‹#›</a:t>
            </a:fld>
            <a:endParaRPr lang="en-US"/>
          </a:p>
        </p:txBody>
      </p:sp>
    </p:spTree>
    <p:extLst>
      <p:ext uri="{BB962C8B-B14F-4D97-AF65-F5344CB8AC3E}">
        <p14:creationId xmlns:p14="http://schemas.microsoft.com/office/powerpoint/2010/main" val="1649271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Edit Master text styles</a:t>
            </a:r>
          </a:p>
        </p:txBody>
      </p:sp>
      <p:sp>
        <p:nvSpPr>
          <p:cNvPr id="5" name="Date Placeholder 4"/>
          <p:cNvSpPr>
            <a:spLocks noGrp="1"/>
          </p:cNvSpPr>
          <p:nvPr>
            <p:ph type="dt" sz="half" idx="10"/>
          </p:nvPr>
        </p:nvSpPr>
        <p:spPr/>
        <p:txBody>
          <a:bodyPr/>
          <a:lstStyle/>
          <a:p>
            <a:fld id="{4AAC9827-80D7-41AB-9426-C7E41C61DB8E}" type="datetimeFigureOut">
              <a:rPr lang="en-US" smtClean="0"/>
              <a:t>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49C398-CA6C-4115-AF8F-4D7ACB19C571}" type="slidenum">
              <a:rPr lang="en-US" smtClean="0"/>
              <a:t>‹#›</a:t>
            </a:fld>
            <a:endParaRPr lang="en-US"/>
          </a:p>
        </p:txBody>
      </p:sp>
    </p:spTree>
    <p:extLst>
      <p:ext uri="{BB962C8B-B14F-4D97-AF65-F5344CB8AC3E}">
        <p14:creationId xmlns:p14="http://schemas.microsoft.com/office/powerpoint/2010/main" val="1473511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Edit Master text styles</a:t>
            </a:r>
          </a:p>
        </p:txBody>
      </p:sp>
      <p:sp>
        <p:nvSpPr>
          <p:cNvPr id="5" name="Date Placeholder 4"/>
          <p:cNvSpPr>
            <a:spLocks noGrp="1"/>
          </p:cNvSpPr>
          <p:nvPr>
            <p:ph type="dt" sz="half" idx="10"/>
          </p:nvPr>
        </p:nvSpPr>
        <p:spPr/>
        <p:txBody>
          <a:bodyPr/>
          <a:lstStyle/>
          <a:p>
            <a:fld id="{4AAC9827-80D7-41AB-9426-C7E41C61DB8E}" type="datetimeFigureOut">
              <a:rPr lang="en-US" smtClean="0"/>
              <a:t>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49C398-CA6C-4115-AF8F-4D7ACB19C571}" type="slidenum">
              <a:rPr lang="en-US" smtClean="0"/>
              <a:t>‹#›</a:t>
            </a:fld>
            <a:endParaRPr lang="en-US"/>
          </a:p>
        </p:txBody>
      </p:sp>
    </p:spTree>
    <p:extLst>
      <p:ext uri="{BB962C8B-B14F-4D97-AF65-F5344CB8AC3E}">
        <p14:creationId xmlns:p14="http://schemas.microsoft.com/office/powerpoint/2010/main" val="1101667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4AAC9827-80D7-41AB-9426-C7E41C61DB8E}" type="datetimeFigureOut">
              <a:rPr lang="en-US" smtClean="0"/>
              <a:t>11/1/2018</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2849C398-CA6C-4115-AF8F-4D7ACB19C571}" type="slidenum">
              <a:rPr lang="en-US" smtClean="0"/>
              <a:t>‹#›</a:t>
            </a:fld>
            <a:endParaRPr lang="en-US"/>
          </a:p>
        </p:txBody>
      </p:sp>
    </p:spTree>
    <p:extLst>
      <p:ext uri="{BB962C8B-B14F-4D97-AF65-F5344CB8AC3E}">
        <p14:creationId xmlns:p14="http://schemas.microsoft.com/office/powerpoint/2010/main" val="12540015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5" name="Picture 74">
            <a:extLst>
              <a:ext uri="{FF2B5EF4-FFF2-40B4-BE49-F238E27FC236}">
                <a16:creationId xmlns:a16="http://schemas.microsoft.com/office/drawing/2014/main" id="{55B21947-9906-4E19-B6E4-226B88D357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990796" y="5368456"/>
            <a:ext cx="12179808" cy="10805926"/>
          </a:xfrm>
          <a:prstGeom prst="rect">
            <a:avLst/>
          </a:prstGeom>
        </p:spPr>
      </p:pic>
      <p:pic>
        <p:nvPicPr>
          <p:cNvPr id="74" name="Picture 73">
            <a:extLst>
              <a:ext uri="{FF2B5EF4-FFF2-40B4-BE49-F238E27FC236}">
                <a16:creationId xmlns:a16="http://schemas.microsoft.com/office/drawing/2014/main" id="{06BA1830-E555-4AD1-A126-B0E07445CC8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230800" y="4593600"/>
            <a:ext cx="12180744" cy="21193377"/>
          </a:xfrm>
          <a:prstGeom prst="rect">
            <a:avLst/>
          </a:prstGeom>
        </p:spPr>
      </p:pic>
      <p:sp>
        <p:nvSpPr>
          <p:cNvPr id="11" name="TextBox 10">
            <a:extLst>
              <a:ext uri="{FF2B5EF4-FFF2-40B4-BE49-F238E27FC236}">
                <a16:creationId xmlns:a16="http://schemas.microsoft.com/office/drawing/2014/main" id="{708EC67D-0B43-4422-9BC2-D87BEF13CD93}"/>
              </a:ext>
            </a:extLst>
          </p:cNvPr>
          <p:cNvSpPr txBox="1"/>
          <p:nvPr/>
        </p:nvSpPr>
        <p:spPr>
          <a:xfrm>
            <a:off x="15544800" y="4571997"/>
            <a:ext cx="27432000" cy="21488400"/>
          </a:xfrm>
          <a:prstGeom prst="rect">
            <a:avLst/>
          </a:prstGeom>
          <a:noFill/>
          <a:ln>
            <a:solidFill>
              <a:schemeClr val="tx1"/>
            </a:solidFill>
          </a:ln>
        </p:spPr>
        <p:txBody>
          <a:bodyPr wrap="square" lIns="457200" tIns="457200" rIns="457200" bIns="457200" numCol="2" spcCol="1828800" rtlCol="0">
            <a:spAutoFit/>
          </a:bodyPr>
          <a:lstStyle/>
          <a:p>
            <a:r>
              <a:rPr lang="en-US" sz="3200" b="1" dirty="0">
                <a:latin typeface="Arial" panose="020B0604020202020204" pitchFamily="34" charset="0"/>
                <a:cs typeface="Arial" panose="020B0604020202020204" pitchFamily="34" charset="0"/>
              </a:rPr>
              <a:t>Figure 1. Startle Potentiation Varies by Deprivation and GSR</a:t>
            </a: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3200" b="1" dirty="0">
              <a:latin typeface="Arial" panose="020B0604020202020204" pitchFamily="34" charset="0"/>
              <a:cs typeface="Arial" panose="020B0604020202020204" pitchFamily="34" charset="0"/>
            </a:endParaRPr>
          </a:p>
          <a:p>
            <a:r>
              <a:rPr lang="en-US" sz="3200" b="1" dirty="0">
                <a:latin typeface="Arial" panose="020B0604020202020204" pitchFamily="34" charset="0"/>
                <a:cs typeface="Arial" panose="020B0604020202020204" pitchFamily="34" charset="0"/>
              </a:rPr>
              <a:t>Figure 2. Startle Potentiation Varies by Deprivation, GSR and Threat Type in the Probability Task</a:t>
            </a:r>
            <a:endParaRPr lang="en-US" sz="3200"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r>
              <a:rPr lang="en-US" sz="3200" b="1" dirty="0">
                <a:latin typeface="Arial" panose="020B0604020202020204" pitchFamily="34" charset="0"/>
                <a:cs typeface="Arial" panose="020B0604020202020204" pitchFamily="34" charset="0"/>
              </a:rPr>
              <a:t>Table 1. Marijuana Deprivation Manipulation Checks</a:t>
            </a:r>
            <a:endParaRPr lang="en-US" sz="3200"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endParaRPr lang="en-US" sz="2600" dirty="0">
              <a:latin typeface="Arial" panose="020B0604020202020204" pitchFamily="34" charset="0"/>
              <a:cs typeface="Arial" panose="020B0604020202020204" pitchFamily="34" charset="0"/>
            </a:endParaRPr>
          </a:p>
          <a:p>
            <a:r>
              <a:rPr lang="en-US" sz="2600" dirty="0">
                <a:latin typeface="Arial" panose="020B0604020202020204" pitchFamily="34" charset="0"/>
                <a:cs typeface="Arial" panose="020B0604020202020204" pitchFamily="34" charset="0"/>
              </a:rPr>
              <a:t>Table 2. Means and standard deviations for marijuana-related self-report measures, THC creatinine ratio at experimental visit (post-deprivation) and specimen ratio (comparison of THC creatinine ratios from screening and experimental visits). Deprivation effect represents comparison of deprived and non-deprived smokers.</a:t>
            </a:r>
          </a:p>
        </p:txBody>
      </p:sp>
      <p:sp>
        <p:nvSpPr>
          <p:cNvPr id="5" name="TextBox 4">
            <a:extLst>
              <a:ext uri="{FF2B5EF4-FFF2-40B4-BE49-F238E27FC236}">
                <a16:creationId xmlns:a16="http://schemas.microsoft.com/office/drawing/2014/main" id="{D63969A2-3FB0-4620-9A27-3E5AD9519672}"/>
              </a:ext>
            </a:extLst>
          </p:cNvPr>
          <p:cNvSpPr txBox="1"/>
          <p:nvPr/>
        </p:nvSpPr>
        <p:spPr>
          <a:xfrm>
            <a:off x="7315200" y="914400"/>
            <a:ext cx="29260800" cy="2743200"/>
          </a:xfrm>
          <a:prstGeom prst="rect">
            <a:avLst/>
          </a:prstGeom>
          <a:noFill/>
        </p:spPr>
        <p:txBody>
          <a:bodyPr wrap="square" rtlCol="0">
            <a:spAutoFit/>
          </a:bodyPr>
          <a:lstStyle/>
          <a:p>
            <a:pPr algn="ctr"/>
            <a:r>
              <a:rPr lang="en-US" sz="4000" b="1" dirty="0">
                <a:latin typeface="Arial" panose="020B0604020202020204" pitchFamily="34" charset="0"/>
                <a:cs typeface="Arial" panose="020B0604020202020204" pitchFamily="34" charset="0"/>
              </a:rPr>
              <a:t>STRESS NEUROADAPTATIONS FOLLOWING HEAVY MARIJUANA USE: PHENOMENOLOGY AND INDIVIDUAL DIFFERENCES RISK</a:t>
            </a:r>
          </a:p>
          <a:p>
            <a:pPr algn="ctr"/>
            <a:endParaRPr lang="en-US" sz="3200" b="1" dirty="0">
              <a:latin typeface="Arial" panose="020B0604020202020204" pitchFamily="34" charset="0"/>
              <a:cs typeface="Arial" panose="020B0604020202020204" pitchFamily="34" charset="0"/>
            </a:endParaRPr>
          </a:p>
          <a:p>
            <a:pPr algn="ctr"/>
            <a:r>
              <a:rPr lang="en-US" sz="3200" b="1" dirty="0">
                <a:latin typeface="Arial" panose="020B0604020202020204" pitchFamily="34" charset="0"/>
                <a:cs typeface="Arial" panose="020B0604020202020204" pitchFamily="34" charset="0"/>
              </a:rPr>
              <a:t>Gaylen E. Fronk, Rebecca Gloria, Kathryn Hefner, &amp; John J. Curtin</a:t>
            </a:r>
          </a:p>
          <a:p>
            <a:pPr algn="ctr"/>
            <a:r>
              <a:rPr lang="en-US" sz="3200" dirty="0">
                <a:latin typeface="Arial" panose="020B0604020202020204" pitchFamily="34" charset="0"/>
                <a:cs typeface="Arial" panose="020B0604020202020204" pitchFamily="34" charset="0"/>
              </a:rPr>
              <a:t>University of Wisconsin-Madison</a:t>
            </a:r>
          </a:p>
        </p:txBody>
      </p:sp>
      <p:pic>
        <p:nvPicPr>
          <p:cNvPr id="7" name="Picture 6">
            <a:extLst>
              <a:ext uri="{FF2B5EF4-FFF2-40B4-BE49-F238E27FC236}">
                <a16:creationId xmlns:a16="http://schemas.microsoft.com/office/drawing/2014/main" id="{C7CE1CDD-26C7-41AF-9C63-8D7D306D0C2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4400" y="866961"/>
            <a:ext cx="5625935" cy="2181943"/>
          </a:xfrm>
          <a:prstGeom prst="rect">
            <a:avLst/>
          </a:prstGeom>
        </p:spPr>
      </p:pic>
      <p:sp>
        <p:nvSpPr>
          <p:cNvPr id="9" name="TextBox 8">
            <a:extLst>
              <a:ext uri="{FF2B5EF4-FFF2-40B4-BE49-F238E27FC236}">
                <a16:creationId xmlns:a16="http://schemas.microsoft.com/office/drawing/2014/main" id="{ECB74DF6-D9E9-447C-9902-B1C7689270EE}"/>
              </a:ext>
            </a:extLst>
          </p:cNvPr>
          <p:cNvSpPr txBox="1">
            <a:spLocks noChangeAspect="1"/>
          </p:cNvSpPr>
          <p:nvPr/>
        </p:nvSpPr>
        <p:spPr>
          <a:xfrm>
            <a:off x="914400" y="4571998"/>
            <a:ext cx="13716000" cy="27432000"/>
          </a:xfrm>
          <a:prstGeom prst="rect">
            <a:avLst/>
          </a:prstGeom>
          <a:noFill/>
          <a:ln>
            <a:solidFill>
              <a:schemeClr val="tx1"/>
            </a:solidFill>
          </a:ln>
        </p:spPr>
        <p:txBody>
          <a:bodyPr wrap="square" lIns="457200" tIns="457200" rIns="457200" bIns="457200" rtlCol="0">
            <a:noAutofit/>
          </a:bodyPr>
          <a:lstStyle/>
          <a:p>
            <a:pPr algn="ctr"/>
            <a:r>
              <a:rPr lang="en-US" sz="3200" b="1" dirty="0">
                <a:latin typeface="Arial" panose="020B0604020202020204" pitchFamily="34" charset="0"/>
                <a:cs typeface="Arial" panose="020B0604020202020204" pitchFamily="34" charset="0"/>
              </a:rPr>
              <a:t>ABSTRACT</a:t>
            </a:r>
          </a:p>
          <a:p>
            <a:endParaRPr lang="en-US" dirty="0">
              <a:latin typeface="Arial" panose="020B0604020202020204" pitchFamily="34" charset="0"/>
              <a:cs typeface="Arial" panose="020B0604020202020204" pitchFamily="34" charset="0"/>
            </a:endParaRPr>
          </a:p>
          <a:p>
            <a:r>
              <a:rPr lang="en-US" sz="2600" dirty="0">
                <a:latin typeface="Arial" panose="020B0604020202020204" pitchFamily="34" charset="0"/>
                <a:cs typeface="Arial" panose="020B0604020202020204" pitchFamily="34" charset="0"/>
              </a:rPr>
              <a:t>Both preclinical and clinical research with alcohol and other drugs </a:t>
            </a:r>
            <a:r>
              <a:rPr lang="en-US" sz="2600" dirty="0" smtClean="0">
                <a:latin typeface="Arial" panose="020B0604020202020204" pitchFamily="34" charset="0"/>
                <a:cs typeface="Arial" panose="020B0604020202020204" pitchFamily="34" charset="0"/>
              </a:rPr>
              <a:t>implicate </a:t>
            </a:r>
            <a:r>
              <a:rPr lang="en-US" sz="2600" dirty="0">
                <a:latin typeface="Arial" panose="020B0604020202020204" pitchFamily="34" charset="0"/>
                <a:cs typeface="Arial" panose="020B0604020202020204" pitchFamily="34" charset="0"/>
              </a:rPr>
              <a:t>stress neuroadaptations following chronic use as a key etiologic process in addiction. Recent theory and research suggest these stress neuroadaptations may manifest more strongly during unpredictable threats. Emerging evidence also suggests that high general startle reactivity may represent a risk factor for these neuroadaptations. In this study, we evaluated these stress neuroadaptation theses with respect to heavy marijuana use. We measured startle potentiation to index stressor reactivity to unpredictable and predictable threats in two groups of heavy marijuana users (randomly assigned to deprived and non-deprived smoker conditions) and non-smokers. This allowed us to test for Deprivation (deprived vs. non-deprived) and Heavy smoker (all heavy smokers vs. non-smokers) effects. We used two previously validated tasks with different manipulations of threat predictability to assess replicability/robustness. We observed a General Startle Reactivity X Deprivation interaction in both tasks such that deprivation increased startle potentiation among marijuana smokers with high general startle reactivity. This interaction was stronger for unpredictable threats in the task that involved probabilistic uncertainty. These results suggest that heavy marijuana use may produce stress neuroadaptation(s) that manifest selectively when smokers stop their use. High general startle reactivity may represent a risk factor for this possible etiologic process.</a:t>
            </a:r>
          </a:p>
          <a:p>
            <a:endParaRPr lang="en-US" sz="2600" dirty="0">
              <a:latin typeface="Arial" panose="020B0604020202020204" pitchFamily="34" charset="0"/>
              <a:cs typeface="Arial" panose="020B0604020202020204" pitchFamily="34" charset="0"/>
            </a:endParaRPr>
          </a:p>
          <a:p>
            <a:pPr algn="ctr"/>
            <a:r>
              <a:rPr lang="en-US" sz="3200" b="1" dirty="0">
                <a:latin typeface="Arial" panose="020B0604020202020204" pitchFamily="34" charset="0"/>
                <a:cs typeface="Arial" panose="020B0604020202020204" pitchFamily="34" charset="0"/>
              </a:rPr>
              <a:t>BACKGROUND</a:t>
            </a:r>
          </a:p>
          <a:p>
            <a:endParaRPr lang="en-US"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600" dirty="0">
                <a:latin typeface="Arial" panose="020B0604020202020204" pitchFamily="34" charset="0"/>
                <a:cs typeface="Arial" panose="020B0604020202020204" pitchFamily="34" charset="0"/>
              </a:rPr>
              <a:t>Stress neuroadaptations emerge as a result of chronic or heavy use of alcohol or other drugs and manifest as increased reactivity to stressors</a:t>
            </a:r>
          </a:p>
          <a:p>
            <a:pPr marL="457200" indent="-45720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600" dirty="0">
                <a:latin typeface="Arial" panose="020B0604020202020204" pitchFamily="34" charset="0"/>
                <a:cs typeface="Arial" panose="020B0604020202020204" pitchFamily="34" charset="0"/>
              </a:rPr>
              <a:t>This increased stress reactivity may be observable in all heavy users or only during periods of deprivation</a:t>
            </a:r>
          </a:p>
          <a:p>
            <a:pPr marL="457200" indent="-45720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600" dirty="0">
                <a:latin typeface="Arial" panose="020B0604020202020204" pitchFamily="34" charset="0"/>
                <a:cs typeface="Arial" panose="020B0604020202020204" pitchFamily="34" charset="0"/>
              </a:rPr>
              <a:t>This theoretical model has been developed from rodent work; our lab has suggested a clarification that increased stress reactivity may be observable during unpredictable stressors selectively</a:t>
            </a:r>
          </a:p>
          <a:p>
            <a:pPr marL="457200" indent="-45720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600" dirty="0">
                <a:latin typeface="Arial" panose="020B0604020202020204" pitchFamily="34" charset="0"/>
                <a:cs typeface="Arial" panose="020B0604020202020204" pitchFamily="34" charset="0"/>
              </a:rPr>
              <a:t>We know that, despite considerable exposure to alcohol and other drugs, only a subset of heavy users progress to a substance use disorder, suggesting the role of individual difference in risk</a:t>
            </a:r>
          </a:p>
          <a:p>
            <a:pPr marL="457200" indent="-45720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600" dirty="0">
                <a:latin typeface="Arial" panose="020B0604020202020204" pitchFamily="34" charset="0"/>
                <a:cs typeface="Arial" panose="020B0604020202020204" pitchFamily="34" charset="0"/>
              </a:rPr>
              <a:t>Purpose: 1) Measure stress reactivity in heavy marijuana users (vs. non-users) and in deprived (vs. non-deprived) users across stressor type, and 2) Examine if general startle reactivity represents an individual difference risk factor for stressor reactivity</a:t>
            </a:r>
          </a:p>
          <a:p>
            <a:endParaRPr lang="en-US" sz="2600" dirty="0">
              <a:latin typeface="Arial" panose="020B0604020202020204" pitchFamily="34" charset="0"/>
              <a:cs typeface="Arial" panose="020B0604020202020204" pitchFamily="34" charset="0"/>
            </a:endParaRPr>
          </a:p>
          <a:p>
            <a:pPr algn="ctr"/>
            <a:r>
              <a:rPr lang="en-US" sz="3200" b="1" dirty="0">
                <a:latin typeface="Arial" panose="020B0604020202020204" pitchFamily="34" charset="0"/>
                <a:cs typeface="Arial" panose="020B0604020202020204" pitchFamily="34" charset="0"/>
              </a:rPr>
              <a:t>INDEPENDENT VARIABLES</a:t>
            </a:r>
          </a:p>
          <a:p>
            <a:endParaRPr lang="en-US"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600" dirty="0">
                <a:latin typeface="Arial" panose="020B0604020202020204" pitchFamily="34" charset="0"/>
                <a:cs typeface="Arial" panose="020B0604020202020204" pitchFamily="34" charset="0"/>
              </a:rPr>
              <a:t>Heavy marijuana smokers (n = 134) vs. non-smokers (n = 76) [Total N = 210]</a:t>
            </a:r>
          </a:p>
          <a:p>
            <a:pPr marL="457200" indent="-45720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1371600" lvl="2" indent="-457200">
              <a:buFont typeface="Arial" panose="020B0604020202020204" pitchFamily="34" charset="0"/>
              <a:buChar char="•"/>
            </a:pPr>
            <a:r>
              <a:rPr lang="en-US" sz="2600" dirty="0">
                <a:latin typeface="Arial" panose="020B0604020202020204" pitchFamily="34" charset="0"/>
                <a:cs typeface="Arial" panose="020B0604020202020204" pitchFamily="34" charset="0"/>
              </a:rPr>
              <a:t>Smokers randomly assigned to deprived (n=68) vs. non-deprived (n = 66)</a:t>
            </a:r>
          </a:p>
          <a:p>
            <a:pPr marL="457200" indent="-45720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600" dirty="0">
                <a:latin typeface="Arial" panose="020B0604020202020204" pitchFamily="34" charset="0"/>
                <a:cs typeface="Arial" panose="020B0604020202020204" pitchFamily="34" charset="0"/>
              </a:rPr>
              <a:t>Individual differences in General Startle Reactivity</a:t>
            </a:r>
          </a:p>
          <a:p>
            <a:pPr marL="457200" indent="-45720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600" dirty="0">
                <a:latin typeface="Arial" panose="020B0604020202020204" pitchFamily="34" charset="0"/>
                <a:cs typeface="Arial" panose="020B0604020202020204" pitchFamily="34" charset="0"/>
              </a:rPr>
              <a:t>Predictable vs. unpredictable threat type</a:t>
            </a:r>
          </a:p>
          <a:p>
            <a:pPr marL="457200" indent="-457200">
              <a:buFont typeface="Arial" panose="020B0604020202020204" pitchFamily="34" charset="0"/>
              <a:buChar char="•"/>
            </a:pPr>
            <a:endParaRPr lang="en-US" sz="2600" dirty="0">
              <a:latin typeface="Arial" panose="020B0604020202020204" pitchFamily="34" charset="0"/>
              <a:cs typeface="Arial" panose="020B0604020202020204" pitchFamily="34" charset="0"/>
            </a:endParaRPr>
          </a:p>
          <a:p>
            <a:pPr algn="ctr"/>
            <a:r>
              <a:rPr lang="en-US" sz="3200" b="1" dirty="0">
                <a:latin typeface="Arial" panose="020B0604020202020204" pitchFamily="34" charset="0"/>
                <a:cs typeface="Arial" panose="020B0604020202020204" pitchFamily="34" charset="0"/>
              </a:rPr>
              <a:t>THREAT TASKS</a:t>
            </a: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p:txBody>
      </p:sp>
      <p:graphicFrame>
        <p:nvGraphicFramePr>
          <p:cNvPr id="2" name="Table 1">
            <a:extLst>
              <a:ext uri="{FF2B5EF4-FFF2-40B4-BE49-F238E27FC236}">
                <a16:creationId xmlns:a16="http://schemas.microsoft.com/office/drawing/2014/main" id="{EE1D83FB-F8F0-4CBA-92EC-58F3EC6200DE}"/>
              </a:ext>
            </a:extLst>
          </p:cNvPr>
          <p:cNvGraphicFramePr>
            <a:graphicFrameLocks noGrp="1"/>
          </p:cNvGraphicFramePr>
          <p:nvPr>
            <p:extLst>
              <p:ext uri="{D42A27DB-BD31-4B8C-83A1-F6EECF244321}">
                <p14:modId xmlns:p14="http://schemas.microsoft.com/office/powerpoint/2010/main" val="443296567"/>
              </p:ext>
            </p:extLst>
          </p:nvPr>
        </p:nvGraphicFramePr>
        <p:xfrm>
          <a:off x="30251300" y="18618433"/>
          <a:ext cx="11658800" cy="3840480"/>
        </p:xfrm>
        <a:graphic>
          <a:graphicData uri="http://schemas.openxmlformats.org/drawingml/2006/table">
            <a:tbl>
              <a:tblPr firstRow="1" bandRow="1">
                <a:tableStyleId>{5C22544A-7EE6-4342-B048-85BDC9FD1C3A}</a:tableStyleId>
              </a:tblPr>
              <a:tblGrid>
                <a:gridCol w="3162300">
                  <a:extLst>
                    <a:ext uri="{9D8B030D-6E8A-4147-A177-3AD203B41FA5}">
                      <a16:colId xmlns:a16="http://schemas.microsoft.com/office/drawing/2014/main" val="378981214"/>
                    </a:ext>
                  </a:extLst>
                </a:gridCol>
                <a:gridCol w="1681213">
                  <a:extLst>
                    <a:ext uri="{9D8B030D-6E8A-4147-A177-3AD203B41FA5}">
                      <a16:colId xmlns:a16="http://schemas.microsoft.com/office/drawing/2014/main" val="410855146"/>
                    </a:ext>
                  </a:extLst>
                </a:gridCol>
                <a:gridCol w="1681213">
                  <a:extLst>
                    <a:ext uri="{9D8B030D-6E8A-4147-A177-3AD203B41FA5}">
                      <a16:colId xmlns:a16="http://schemas.microsoft.com/office/drawing/2014/main" val="2274217209"/>
                    </a:ext>
                  </a:extLst>
                </a:gridCol>
                <a:gridCol w="1681213">
                  <a:extLst>
                    <a:ext uri="{9D8B030D-6E8A-4147-A177-3AD203B41FA5}">
                      <a16:colId xmlns:a16="http://schemas.microsoft.com/office/drawing/2014/main" val="695939890"/>
                    </a:ext>
                  </a:extLst>
                </a:gridCol>
                <a:gridCol w="1681213">
                  <a:extLst>
                    <a:ext uri="{9D8B030D-6E8A-4147-A177-3AD203B41FA5}">
                      <a16:colId xmlns:a16="http://schemas.microsoft.com/office/drawing/2014/main" val="1379892312"/>
                    </a:ext>
                  </a:extLst>
                </a:gridCol>
                <a:gridCol w="1771648">
                  <a:extLst>
                    <a:ext uri="{9D8B030D-6E8A-4147-A177-3AD203B41FA5}">
                      <a16:colId xmlns:a16="http://schemas.microsoft.com/office/drawing/2014/main" val="558022842"/>
                    </a:ext>
                  </a:extLst>
                </a:gridCol>
              </a:tblGrid>
              <a:tr h="370840">
                <a:tc>
                  <a:txBody>
                    <a:bodyPr/>
                    <a:lstStyle/>
                    <a:p>
                      <a:endParaRPr lang="en-US" sz="2400" b="0" dirty="0">
                        <a:solidFill>
                          <a:schemeClr val="tx1"/>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a:r>
                        <a:rPr lang="en-US" sz="2400" b="0" u="sng" dirty="0">
                          <a:solidFill>
                            <a:schemeClr val="tx1"/>
                          </a:solidFill>
                          <a:latin typeface="Arial" panose="020B0604020202020204" pitchFamily="34" charset="0"/>
                          <a:cs typeface="Arial" panose="020B0604020202020204" pitchFamily="34" charset="0"/>
                        </a:rPr>
                        <a:t>Non-Deprived Smokers</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sz="2800" dirty="0">
                        <a:latin typeface="Arial" panose="020B0604020202020204" pitchFamily="34" charset="0"/>
                        <a:cs typeface="Arial" panose="020B0604020202020204" pitchFamily="34" charset="0"/>
                      </a:endParaRPr>
                    </a:p>
                  </a:txBody>
                  <a:tcPr/>
                </a:tc>
                <a:tc gridSpan="2">
                  <a:txBody>
                    <a:bodyPr/>
                    <a:lstStyle/>
                    <a:p>
                      <a:pPr algn="ctr"/>
                      <a:r>
                        <a:rPr lang="en-US" sz="2400" b="0" u="sng" dirty="0">
                          <a:solidFill>
                            <a:schemeClr val="tx1"/>
                          </a:solidFill>
                          <a:latin typeface="Arial" panose="020B0604020202020204" pitchFamily="34" charset="0"/>
                          <a:cs typeface="Arial" panose="020B0604020202020204" pitchFamily="34" charset="0"/>
                        </a:rPr>
                        <a:t>Deprived Smokers</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sz="2800" dirty="0">
                        <a:latin typeface="Arial" panose="020B0604020202020204" pitchFamily="34" charset="0"/>
                        <a:cs typeface="Arial" panose="020B0604020202020204" pitchFamily="34" charset="0"/>
                      </a:endParaRPr>
                    </a:p>
                  </a:txBody>
                  <a:tcPr/>
                </a:tc>
                <a:tc rowSpan="2">
                  <a:txBody>
                    <a:bodyPr/>
                    <a:lstStyle/>
                    <a:p>
                      <a:pPr algn="ctr"/>
                      <a:r>
                        <a:rPr lang="en-US" sz="2400" b="0" dirty="0">
                          <a:solidFill>
                            <a:schemeClr val="tx1"/>
                          </a:solidFill>
                          <a:latin typeface="Arial" panose="020B0604020202020204" pitchFamily="34" charset="0"/>
                          <a:cs typeface="Arial" panose="020B0604020202020204" pitchFamily="34" charset="0"/>
                        </a:rPr>
                        <a:t>Deprivation Effect</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27608012"/>
                  </a:ext>
                </a:extLst>
              </a:tr>
              <a:tr h="370840">
                <a:tc>
                  <a:txBody>
                    <a:bodyPr/>
                    <a:lstStyle/>
                    <a:p>
                      <a:endParaRPr lang="en-US" sz="2400" b="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dirty="0">
                          <a:latin typeface="Arial" panose="020B0604020202020204" pitchFamily="34" charset="0"/>
                          <a:cs typeface="Arial" panose="020B0604020202020204" pitchFamily="34" charset="0"/>
                        </a:rPr>
                        <a:t>Mean</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dirty="0">
                          <a:latin typeface="Arial" panose="020B0604020202020204" pitchFamily="34" charset="0"/>
                          <a:cs typeface="Arial" panose="020B0604020202020204" pitchFamily="34" charset="0"/>
                        </a:rPr>
                        <a:t>SD</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dirty="0">
                          <a:latin typeface="Arial" panose="020B0604020202020204" pitchFamily="34" charset="0"/>
                          <a:cs typeface="Arial" panose="020B0604020202020204" pitchFamily="34" charset="0"/>
                        </a:rPr>
                        <a:t>Mean</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dirty="0">
                          <a:latin typeface="Arial" panose="020B0604020202020204" pitchFamily="34" charset="0"/>
                          <a:cs typeface="Arial" panose="020B0604020202020204" pitchFamily="34" charset="0"/>
                        </a:rPr>
                        <a:t>SD</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en-US" sz="2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189753526"/>
                  </a:ext>
                </a:extLst>
              </a:tr>
              <a:tr h="370840">
                <a:tc>
                  <a:txBody>
                    <a:bodyPr/>
                    <a:lstStyle/>
                    <a:p>
                      <a:pPr marL="0" marR="0" lvl="0" indent="0" algn="r" defTabSz="4389120" rtl="0" eaLnBrk="1" fontAlgn="auto" latinLnBrk="0" hangingPunct="1">
                        <a:lnSpc>
                          <a:spcPct val="100000"/>
                        </a:lnSpc>
                        <a:spcBef>
                          <a:spcPts val="0"/>
                        </a:spcBef>
                        <a:spcAft>
                          <a:spcPts val="0"/>
                        </a:spcAft>
                        <a:buClrTx/>
                        <a:buSzTx/>
                        <a:buFontTx/>
                        <a:buNone/>
                        <a:tabLst/>
                        <a:defRPr/>
                      </a:pPr>
                      <a:r>
                        <a:rPr lang="en-US" sz="2400" b="0" dirty="0">
                          <a:latin typeface="Arial" panose="020B0604020202020204" pitchFamily="34" charset="0"/>
                          <a:cs typeface="Arial" panose="020B0604020202020204" pitchFamily="34" charset="0"/>
                        </a:rPr>
                        <a:t>Marijuana Withdrawal Checklist (Total)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dirty="0">
                          <a:latin typeface="Arial" panose="020B0604020202020204" pitchFamily="34" charset="0"/>
                          <a:cs typeface="Arial" panose="020B0604020202020204" pitchFamily="34" charset="0"/>
                        </a:rPr>
                        <a:t>5.14</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dirty="0">
                          <a:latin typeface="Arial" panose="020B0604020202020204" pitchFamily="34" charset="0"/>
                          <a:cs typeface="Arial" panose="020B0604020202020204" pitchFamily="34" charset="0"/>
                        </a:rPr>
                        <a:t>4.68</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dirty="0">
                          <a:latin typeface="Arial" panose="020B0604020202020204" pitchFamily="34" charset="0"/>
                          <a:cs typeface="Arial" panose="020B0604020202020204" pitchFamily="34" charset="0"/>
                        </a:rPr>
                        <a:t>9.74</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dirty="0">
                          <a:latin typeface="Arial" panose="020B0604020202020204" pitchFamily="34" charset="0"/>
                          <a:cs typeface="Arial" panose="020B0604020202020204" pitchFamily="34" charset="0"/>
                        </a:rPr>
                        <a:t>7.56</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i="1" dirty="0">
                          <a:latin typeface="Arial" panose="020B0604020202020204" pitchFamily="34" charset="0"/>
                          <a:cs typeface="Arial" panose="020B0604020202020204" pitchFamily="34" charset="0"/>
                        </a:rPr>
                        <a:t>p</a:t>
                      </a:r>
                      <a:r>
                        <a:rPr lang="en-US" sz="2400" b="0" i="0" dirty="0">
                          <a:latin typeface="Arial" panose="020B0604020202020204" pitchFamily="34" charset="0"/>
                          <a:cs typeface="Arial" panose="020B0604020202020204" pitchFamily="34" charset="0"/>
                        </a:rPr>
                        <a:t> &lt; .001</a:t>
                      </a:r>
                      <a:endParaRPr lang="en-US" sz="2400" b="0" i="1"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72690328"/>
                  </a:ext>
                </a:extLst>
              </a:tr>
              <a:tr h="370840">
                <a:tc>
                  <a:txBody>
                    <a:bodyPr/>
                    <a:lstStyle/>
                    <a:p>
                      <a:pPr marL="0" marR="0" lvl="0" indent="0" algn="r" defTabSz="4389120" rtl="0" eaLnBrk="1" fontAlgn="auto" latinLnBrk="0" hangingPunct="1">
                        <a:lnSpc>
                          <a:spcPct val="100000"/>
                        </a:lnSpc>
                        <a:spcBef>
                          <a:spcPts val="0"/>
                        </a:spcBef>
                        <a:spcAft>
                          <a:spcPts val="0"/>
                        </a:spcAft>
                        <a:buClrTx/>
                        <a:buSzTx/>
                        <a:buFontTx/>
                        <a:buNone/>
                        <a:tabLst/>
                        <a:defRPr/>
                      </a:pPr>
                      <a:r>
                        <a:rPr lang="en-US" sz="2400" b="0" dirty="0">
                          <a:latin typeface="Arial" panose="020B0604020202020204" pitchFamily="34" charset="0"/>
                          <a:cs typeface="Arial" panose="020B0604020202020204" pitchFamily="34" charset="0"/>
                        </a:rPr>
                        <a:t>Marijuana Craving Questionnaire (Total)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dirty="0">
                          <a:latin typeface="Arial" panose="020B0604020202020204" pitchFamily="34" charset="0"/>
                          <a:cs typeface="Arial" panose="020B0604020202020204" pitchFamily="34" charset="0"/>
                        </a:rPr>
                        <a:t>74.23</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dirty="0">
                          <a:latin typeface="Arial" panose="020B0604020202020204" pitchFamily="34" charset="0"/>
                          <a:cs typeface="Arial" panose="020B0604020202020204" pitchFamily="34" charset="0"/>
                        </a:rPr>
                        <a:t>12.65</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dirty="0">
                          <a:latin typeface="Arial" panose="020B0604020202020204" pitchFamily="34" charset="0"/>
                          <a:cs typeface="Arial" panose="020B0604020202020204" pitchFamily="34" charset="0"/>
                        </a:rPr>
                        <a:t>80.17</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dirty="0">
                          <a:latin typeface="Arial" panose="020B0604020202020204" pitchFamily="34" charset="0"/>
                          <a:cs typeface="Arial" panose="020B0604020202020204" pitchFamily="34" charset="0"/>
                        </a:rPr>
                        <a:t>14.26</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i="1" dirty="0">
                          <a:latin typeface="Arial" panose="020B0604020202020204" pitchFamily="34" charset="0"/>
                          <a:cs typeface="Arial" panose="020B0604020202020204" pitchFamily="34" charset="0"/>
                        </a:rPr>
                        <a:t>p</a:t>
                      </a:r>
                      <a:r>
                        <a:rPr lang="en-US" sz="2400" b="0" i="0" dirty="0">
                          <a:latin typeface="Arial" panose="020B0604020202020204" pitchFamily="34" charset="0"/>
                          <a:cs typeface="Arial" panose="020B0604020202020204" pitchFamily="34" charset="0"/>
                        </a:rPr>
                        <a:t> = 0.01</a:t>
                      </a:r>
                      <a:endParaRPr lang="en-US" sz="2400" b="0" i="1"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0885847"/>
                  </a:ext>
                </a:extLst>
              </a:tr>
              <a:tr h="370840">
                <a:tc>
                  <a:txBody>
                    <a:bodyPr/>
                    <a:lstStyle/>
                    <a:p>
                      <a:pPr algn="r"/>
                      <a:r>
                        <a:rPr lang="en-US" sz="2400" b="0" dirty="0">
                          <a:latin typeface="Arial" panose="020B0604020202020204" pitchFamily="34" charset="0"/>
                          <a:cs typeface="Arial" panose="020B0604020202020204" pitchFamily="34" charset="0"/>
                        </a:rPr>
                        <a:t>THC Creatinine Ratio (Experimental Visit)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dirty="0">
                          <a:latin typeface="Arial" panose="020B0604020202020204" pitchFamily="34" charset="0"/>
                          <a:cs typeface="Arial" panose="020B0604020202020204" pitchFamily="34" charset="0"/>
                        </a:rPr>
                        <a:t>2.96</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dirty="0">
                          <a:latin typeface="Arial" panose="020B0604020202020204" pitchFamily="34" charset="0"/>
                          <a:cs typeface="Arial" panose="020B0604020202020204" pitchFamily="34" charset="0"/>
                        </a:rPr>
                        <a:t>3.56</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dirty="0">
                          <a:latin typeface="Arial" panose="020B0604020202020204" pitchFamily="34" charset="0"/>
                          <a:cs typeface="Arial" panose="020B0604020202020204" pitchFamily="34" charset="0"/>
                        </a:rPr>
                        <a:t>0.95</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dirty="0">
                          <a:latin typeface="Arial" panose="020B0604020202020204" pitchFamily="34" charset="0"/>
                          <a:cs typeface="Arial" panose="020B0604020202020204" pitchFamily="34" charset="0"/>
                        </a:rPr>
                        <a:t>1.27</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i="1" dirty="0">
                          <a:latin typeface="Arial" panose="020B0604020202020204" pitchFamily="34" charset="0"/>
                          <a:cs typeface="Arial" panose="020B0604020202020204" pitchFamily="34" charset="0"/>
                        </a:rPr>
                        <a:t>p</a:t>
                      </a:r>
                      <a:r>
                        <a:rPr lang="en-US" sz="2400" b="0" i="0" dirty="0">
                          <a:latin typeface="Arial" panose="020B0604020202020204" pitchFamily="34" charset="0"/>
                          <a:cs typeface="Arial" panose="020B0604020202020204" pitchFamily="34" charset="0"/>
                        </a:rPr>
                        <a:t> &lt; .001</a:t>
                      </a:r>
                      <a:endParaRPr lang="en-US" sz="2400" b="0" i="1"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81400221"/>
                  </a:ext>
                </a:extLst>
              </a:tr>
              <a:tr h="370840">
                <a:tc>
                  <a:txBody>
                    <a:bodyPr/>
                    <a:lstStyle/>
                    <a:p>
                      <a:pPr algn="r"/>
                      <a:r>
                        <a:rPr lang="en-US" sz="2400" b="0" dirty="0">
                          <a:latin typeface="Arial" panose="020B0604020202020204" pitchFamily="34" charset="0"/>
                          <a:cs typeface="Arial" panose="020B0604020202020204" pitchFamily="34" charset="0"/>
                        </a:rPr>
                        <a:t>Specimen Ratio</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dirty="0">
                          <a:latin typeface="Arial" panose="020B0604020202020204" pitchFamily="34" charset="0"/>
                          <a:cs typeface="Arial" panose="020B0604020202020204" pitchFamily="34" charset="0"/>
                        </a:rPr>
                        <a:t>1.13</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dirty="0">
                          <a:latin typeface="Arial" panose="020B0604020202020204" pitchFamily="34" charset="0"/>
                          <a:cs typeface="Arial" panose="020B0604020202020204" pitchFamily="34" charset="0"/>
                        </a:rPr>
                        <a:t>0.90</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dirty="0">
                          <a:latin typeface="Arial" panose="020B0604020202020204" pitchFamily="34" charset="0"/>
                          <a:cs typeface="Arial" panose="020B0604020202020204" pitchFamily="34" charset="0"/>
                        </a:rPr>
                        <a:t>0.36</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dirty="0">
                          <a:latin typeface="Arial" panose="020B0604020202020204" pitchFamily="34" charset="0"/>
                          <a:cs typeface="Arial" panose="020B0604020202020204" pitchFamily="34" charset="0"/>
                        </a:rPr>
                        <a:t>0.26</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i="1" dirty="0">
                          <a:latin typeface="Arial" panose="020B0604020202020204" pitchFamily="34" charset="0"/>
                          <a:cs typeface="Arial" panose="020B0604020202020204" pitchFamily="34" charset="0"/>
                        </a:rPr>
                        <a:t>p</a:t>
                      </a:r>
                      <a:r>
                        <a:rPr lang="en-US" sz="2400" b="0" i="0" dirty="0">
                          <a:latin typeface="Arial" panose="020B0604020202020204" pitchFamily="34" charset="0"/>
                          <a:cs typeface="Arial" panose="020B0604020202020204" pitchFamily="34" charset="0"/>
                        </a:rPr>
                        <a:t> &lt; .001</a:t>
                      </a:r>
                      <a:endParaRPr lang="en-US" sz="2400" b="0" i="1"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10878373"/>
                  </a:ext>
                </a:extLst>
              </a:tr>
            </a:tbl>
          </a:graphicData>
        </a:graphic>
      </p:graphicFrame>
      <p:grpSp>
        <p:nvGrpSpPr>
          <p:cNvPr id="43" name="Group 42">
            <a:extLst>
              <a:ext uri="{FF2B5EF4-FFF2-40B4-BE49-F238E27FC236}">
                <a16:creationId xmlns:a16="http://schemas.microsoft.com/office/drawing/2014/main" id="{83DB6B23-5B3F-4592-B597-2FC005ADAFCF}"/>
              </a:ext>
            </a:extLst>
          </p:cNvPr>
          <p:cNvGrpSpPr>
            <a:grpSpLocks noChangeAspect="1"/>
          </p:cNvGrpSpPr>
          <p:nvPr/>
        </p:nvGrpSpPr>
        <p:grpSpPr>
          <a:xfrm>
            <a:off x="1645920" y="25393218"/>
            <a:ext cx="12252960" cy="5989609"/>
            <a:chOff x="2582632" y="2807385"/>
            <a:chExt cx="12620679" cy="6169360"/>
          </a:xfrm>
        </p:grpSpPr>
        <p:sp>
          <p:nvSpPr>
            <p:cNvPr id="44" name="Rectangle 43">
              <a:extLst>
                <a:ext uri="{FF2B5EF4-FFF2-40B4-BE49-F238E27FC236}">
                  <a16:creationId xmlns:a16="http://schemas.microsoft.com/office/drawing/2014/main" id="{CFEE89A1-1C4C-4B9E-94AB-0240DA1ED0FA}"/>
                </a:ext>
              </a:extLst>
            </p:cNvPr>
            <p:cNvSpPr/>
            <p:nvPr/>
          </p:nvSpPr>
          <p:spPr>
            <a:xfrm>
              <a:off x="10089804" y="6713409"/>
              <a:ext cx="1730794" cy="1730796"/>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4DD45806-C959-48DB-92AE-81BD31E8F73B}"/>
                </a:ext>
              </a:extLst>
            </p:cNvPr>
            <p:cNvSpPr/>
            <p:nvPr/>
          </p:nvSpPr>
          <p:spPr>
            <a:xfrm>
              <a:off x="6916479" y="6713409"/>
              <a:ext cx="1730794" cy="1730796"/>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a:extLst>
                <a:ext uri="{FF2B5EF4-FFF2-40B4-BE49-F238E27FC236}">
                  <a16:creationId xmlns:a16="http://schemas.microsoft.com/office/drawing/2014/main" id="{4BB6904C-B9C6-404A-A30E-235A347A9D80}"/>
                </a:ext>
              </a:extLst>
            </p:cNvPr>
            <p:cNvGrpSpPr/>
            <p:nvPr/>
          </p:nvGrpSpPr>
          <p:grpSpPr>
            <a:xfrm>
              <a:off x="6916479" y="3419651"/>
              <a:ext cx="1823207" cy="2008576"/>
              <a:chOff x="8492836" y="3616036"/>
              <a:chExt cx="2408057" cy="2652886"/>
            </a:xfrm>
          </p:grpSpPr>
          <p:sp>
            <p:nvSpPr>
              <p:cNvPr id="72" name="Rectangle 71">
                <a:extLst>
                  <a:ext uri="{FF2B5EF4-FFF2-40B4-BE49-F238E27FC236}">
                    <a16:creationId xmlns:a16="http://schemas.microsoft.com/office/drawing/2014/main" id="{2A6D0FB1-5730-4D94-ADE1-F119DA11ADE4}"/>
                  </a:ext>
                </a:extLst>
              </p:cNvPr>
              <p:cNvSpPr/>
              <p:nvPr/>
            </p:nvSpPr>
            <p:spPr>
              <a:xfrm>
                <a:off x="8492836" y="3616036"/>
                <a:ext cx="2286000" cy="22860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Lightning Bolt 72">
                <a:extLst>
                  <a:ext uri="{FF2B5EF4-FFF2-40B4-BE49-F238E27FC236}">
                    <a16:creationId xmlns:a16="http://schemas.microsoft.com/office/drawing/2014/main" id="{5A3FC21C-2C15-448E-9519-21093831A6EF}"/>
                  </a:ext>
                </a:extLst>
              </p:cNvPr>
              <p:cNvSpPr/>
              <p:nvPr/>
            </p:nvSpPr>
            <p:spPr>
              <a:xfrm rot="20043572" flipH="1">
                <a:off x="9790334" y="5306759"/>
                <a:ext cx="1110559" cy="962163"/>
              </a:xfrm>
              <a:prstGeom prst="lightningBol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Lightning Bolt 46">
              <a:extLst>
                <a:ext uri="{FF2B5EF4-FFF2-40B4-BE49-F238E27FC236}">
                  <a16:creationId xmlns:a16="http://schemas.microsoft.com/office/drawing/2014/main" id="{9FC798D3-5AEB-432C-A150-11DD6EE611EE}"/>
                </a:ext>
              </a:extLst>
            </p:cNvPr>
            <p:cNvSpPr/>
            <p:nvPr/>
          </p:nvSpPr>
          <p:spPr>
            <a:xfrm rot="20043572" flipH="1">
              <a:off x="11072176" y="8079965"/>
              <a:ext cx="840835" cy="728481"/>
            </a:xfrm>
            <a:prstGeom prst="lightningBol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8" name="Group 47">
              <a:extLst>
                <a:ext uri="{FF2B5EF4-FFF2-40B4-BE49-F238E27FC236}">
                  <a16:creationId xmlns:a16="http://schemas.microsoft.com/office/drawing/2014/main" id="{1074070C-D7C3-4A2E-87D4-D5F67CB75F0A}"/>
                </a:ext>
              </a:extLst>
            </p:cNvPr>
            <p:cNvGrpSpPr/>
            <p:nvPr/>
          </p:nvGrpSpPr>
          <p:grpSpPr>
            <a:xfrm>
              <a:off x="3743155" y="6713409"/>
              <a:ext cx="1823207" cy="2095037"/>
              <a:chOff x="4114800" y="7966363"/>
              <a:chExt cx="2408057" cy="2767082"/>
            </a:xfrm>
          </p:grpSpPr>
          <p:sp>
            <p:nvSpPr>
              <p:cNvPr id="70" name="Rectangle 69">
                <a:extLst>
                  <a:ext uri="{FF2B5EF4-FFF2-40B4-BE49-F238E27FC236}">
                    <a16:creationId xmlns:a16="http://schemas.microsoft.com/office/drawing/2014/main" id="{4684AD6E-F68B-468B-AF3F-EAAB64EC08BF}"/>
                  </a:ext>
                </a:extLst>
              </p:cNvPr>
              <p:cNvSpPr/>
              <p:nvPr/>
            </p:nvSpPr>
            <p:spPr>
              <a:xfrm>
                <a:off x="4114800" y="7966363"/>
                <a:ext cx="2286000" cy="2286000"/>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Lightning Bolt 70">
                <a:extLst>
                  <a:ext uri="{FF2B5EF4-FFF2-40B4-BE49-F238E27FC236}">
                    <a16:creationId xmlns:a16="http://schemas.microsoft.com/office/drawing/2014/main" id="{06BA441C-C462-450F-8930-40A9BE4859CA}"/>
                  </a:ext>
                </a:extLst>
              </p:cNvPr>
              <p:cNvSpPr/>
              <p:nvPr/>
            </p:nvSpPr>
            <p:spPr>
              <a:xfrm rot="20043572" flipH="1">
                <a:off x="5412298" y="9771282"/>
                <a:ext cx="1110559" cy="962163"/>
              </a:xfrm>
              <a:prstGeom prst="lightningBol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9" name="Group 48">
              <a:extLst>
                <a:ext uri="{FF2B5EF4-FFF2-40B4-BE49-F238E27FC236}">
                  <a16:creationId xmlns:a16="http://schemas.microsoft.com/office/drawing/2014/main" id="{3666A5BF-CBAB-4018-A08C-E2DC4BDC6175}"/>
                </a:ext>
              </a:extLst>
            </p:cNvPr>
            <p:cNvGrpSpPr/>
            <p:nvPr/>
          </p:nvGrpSpPr>
          <p:grpSpPr>
            <a:xfrm>
              <a:off x="3743155" y="3419651"/>
              <a:ext cx="1868397" cy="2008576"/>
              <a:chOff x="4114800" y="3616036"/>
              <a:chExt cx="2467743" cy="2652885"/>
            </a:xfrm>
          </p:grpSpPr>
          <p:sp>
            <p:nvSpPr>
              <p:cNvPr id="68" name="Rectangle 67">
                <a:extLst>
                  <a:ext uri="{FF2B5EF4-FFF2-40B4-BE49-F238E27FC236}">
                    <a16:creationId xmlns:a16="http://schemas.microsoft.com/office/drawing/2014/main" id="{1C1D62CF-E408-4F5E-8ACA-F3216CFA0A81}"/>
                  </a:ext>
                </a:extLst>
              </p:cNvPr>
              <p:cNvSpPr/>
              <p:nvPr/>
            </p:nvSpPr>
            <p:spPr>
              <a:xfrm>
                <a:off x="4114800" y="3616036"/>
                <a:ext cx="2286000" cy="2286000"/>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Lightning Bolt 68">
                <a:extLst>
                  <a:ext uri="{FF2B5EF4-FFF2-40B4-BE49-F238E27FC236}">
                    <a16:creationId xmlns:a16="http://schemas.microsoft.com/office/drawing/2014/main" id="{19F0DB6C-86F5-4091-8ED7-0FABA71047DB}"/>
                  </a:ext>
                </a:extLst>
              </p:cNvPr>
              <p:cNvSpPr/>
              <p:nvPr/>
            </p:nvSpPr>
            <p:spPr>
              <a:xfrm rot="20043572" flipH="1">
                <a:off x="5471984" y="5306758"/>
                <a:ext cx="1110559" cy="962163"/>
              </a:xfrm>
              <a:prstGeom prst="lightningBol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Rectangle 49">
              <a:extLst>
                <a:ext uri="{FF2B5EF4-FFF2-40B4-BE49-F238E27FC236}">
                  <a16:creationId xmlns:a16="http://schemas.microsoft.com/office/drawing/2014/main" id="{659D65FB-A76C-43A3-8417-7B1601937234}"/>
                </a:ext>
              </a:extLst>
            </p:cNvPr>
            <p:cNvSpPr/>
            <p:nvPr/>
          </p:nvSpPr>
          <p:spPr>
            <a:xfrm>
              <a:off x="13263129" y="6713409"/>
              <a:ext cx="1730794" cy="1730796"/>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99FF4827-5347-457B-8E0E-2678F11D7F0C}"/>
                </a:ext>
              </a:extLst>
            </p:cNvPr>
            <p:cNvSpPr/>
            <p:nvPr/>
          </p:nvSpPr>
          <p:spPr>
            <a:xfrm>
              <a:off x="10095049" y="3419651"/>
              <a:ext cx="4898874" cy="1730796"/>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Lightning Bolt 51">
              <a:extLst>
                <a:ext uri="{FF2B5EF4-FFF2-40B4-BE49-F238E27FC236}">
                  <a16:creationId xmlns:a16="http://schemas.microsoft.com/office/drawing/2014/main" id="{552767D6-57EB-49C7-BEC1-E5A154D49129}"/>
                </a:ext>
              </a:extLst>
            </p:cNvPr>
            <p:cNvSpPr/>
            <p:nvPr/>
          </p:nvSpPr>
          <p:spPr>
            <a:xfrm rot="20043572" flipH="1">
              <a:off x="14245501" y="4699744"/>
              <a:ext cx="840835" cy="728481"/>
            </a:xfrm>
            <a:prstGeom prst="lightningBol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26EBD80D-96C9-42B6-A41A-5FAF45C074C7}"/>
                </a:ext>
              </a:extLst>
            </p:cNvPr>
            <p:cNvSpPr txBox="1"/>
            <p:nvPr/>
          </p:nvSpPr>
          <p:spPr>
            <a:xfrm>
              <a:off x="3743155" y="3828749"/>
              <a:ext cx="1730794" cy="535961"/>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5 s</a:t>
              </a:r>
            </a:p>
          </p:txBody>
        </p:sp>
        <p:sp>
          <p:nvSpPr>
            <p:cNvPr id="54" name="TextBox 53">
              <a:extLst>
                <a:ext uri="{FF2B5EF4-FFF2-40B4-BE49-F238E27FC236}">
                  <a16:creationId xmlns:a16="http://schemas.microsoft.com/office/drawing/2014/main" id="{AC782144-BF13-4031-B1D0-13B7608BE406}"/>
                </a:ext>
              </a:extLst>
            </p:cNvPr>
            <p:cNvSpPr txBox="1"/>
            <p:nvPr/>
          </p:nvSpPr>
          <p:spPr>
            <a:xfrm>
              <a:off x="10086638" y="3828749"/>
              <a:ext cx="4907284" cy="535961"/>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20/50/80 s</a:t>
              </a:r>
            </a:p>
          </p:txBody>
        </p:sp>
        <p:sp>
          <p:nvSpPr>
            <p:cNvPr id="55" name="TextBox 54">
              <a:extLst>
                <a:ext uri="{FF2B5EF4-FFF2-40B4-BE49-F238E27FC236}">
                  <a16:creationId xmlns:a16="http://schemas.microsoft.com/office/drawing/2014/main" id="{549BAEAF-B97D-4EA9-89FB-05DD6108E882}"/>
                </a:ext>
              </a:extLst>
            </p:cNvPr>
            <p:cNvSpPr txBox="1"/>
            <p:nvPr/>
          </p:nvSpPr>
          <p:spPr>
            <a:xfrm>
              <a:off x="6921724" y="3828749"/>
              <a:ext cx="1730794" cy="535961"/>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5 s</a:t>
              </a:r>
            </a:p>
          </p:txBody>
        </p:sp>
        <p:sp>
          <p:nvSpPr>
            <p:cNvPr id="56" name="TextBox 55">
              <a:extLst>
                <a:ext uri="{FF2B5EF4-FFF2-40B4-BE49-F238E27FC236}">
                  <a16:creationId xmlns:a16="http://schemas.microsoft.com/office/drawing/2014/main" id="{1D6B37EA-4F56-4E97-B357-9D82AD7D8927}"/>
                </a:ext>
              </a:extLst>
            </p:cNvPr>
            <p:cNvSpPr txBox="1"/>
            <p:nvPr/>
          </p:nvSpPr>
          <p:spPr>
            <a:xfrm>
              <a:off x="13263129" y="7236248"/>
              <a:ext cx="1730794" cy="535961"/>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5 s</a:t>
              </a:r>
            </a:p>
          </p:txBody>
        </p:sp>
        <p:sp>
          <p:nvSpPr>
            <p:cNvPr id="57" name="TextBox 56">
              <a:extLst>
                <a:ext uri="{FF2B5EF4-FFF2-40B4-BE49-F238E27FC236}">
                  <a16:creationId xmlns:a16="http://schemas.microsoft.com/office/drawing/2014/main" id="{0C24E7D8-BF61-44B3-8F1D-DDBFE2A83925}"/>
                </a:ext>
              </a:extLst>
            </p:cNvPr>
            <p:cNvSpPr txBox="1"/>
            <p:nvPr/>
          </p:nvSpPr>
          <p:spPr>
            <a:xfrm>
              <a:off x="10086639" y="7236248"/>
              <a:ext cx="1730794" cy="535961"/>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5 s</a:t>
              </a:r>
            </a:p>
          </p:txBody>
        </p:sp>
        <p:sp>
          <p:nvSpPr>
            <p:cNvPr id="58" name="TextBox 57">
              <a:extLst>
                <a:ext uri="{FF2B5EF4-FFF2-40B4-BE49-F238E27FC236}">
                  <a16:creationId xmlns:a16="http://schemas.microsoft.com/office/drawing/2014/main" id="{3E6972D9-A4D4-412D-BF56-5A20ECDDC897}"/>
                </a:ext>
              </a:extLst>
            </p:cNvPr>
            <p:cNvSpPr txBox="1"/>
            <p:nvPr/>
          </p:nvSpPr>
          <p:spPr>
            <a:xfrm>
              <a:off x="6914897" y="7236248"/>
              <a:ext cx="1730794" cy="535961"/>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5 s</a:t>
              </a:r>
            </a:p>
          </p:txBody>
        </p:sp>
        <p:sp>
          <p:nvSpPr>
            <p:cNvPr id="59" name="TextBox 58">
              <a:extLst>
                <a:ext uri="{FF2B5EF4-FFF2-40B4-BE49-F238E27FC236}">
                  <a16:creationId xmlns:a16="http://schemas.microsoft.com/office/drawing/2014/main" id="{A3FA8435-3CF1-43EF-895F-7CDCFF4E9ED3}"/>
                </a:ext>
              </a:extLst>
            </p:cNvPr>
            <p:cNvSpPr txBox="1"/>
            <p:nvPr/>
          </p:nvSpPr>
          <p:spPr>
            <a:xfrm>
              <a:off x="3788702" y="7239786"/>
              <a:ext cx="1730794" cy="535961"/>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5 s</a:t>
              </a:r>
            </a:p>
          </p:txBody>
        </p:sp>
        <p:sp>
          <p:nvSpPr>
            <p:cNvPr id="60" name="TextBox 59">
              <a:extLst>
                <a:ext uri="{FF2B5EF4-FFF2-40B4-BE49-F238E27FC236}">
                  <a16:creationId xmlns:a16="http://schemas.microsoft.com/office/drawing/2014/main" id="{078C13D9-44E0-4023-B161-43FB0AB2DAEA}"/>
                </a:ext>
              </a:extLst>
            </p:cNvPr>
            <p:cNvSpPr txBox="1"/>
            <p:nvPr/>
          </p:nvSpPr>
          <p:spPr>
            <a:xfrm>
              <a:off x="3476046" y="2871954"/>
              <a:ext cx="2344163" cy="412850"/>
            </a:xfrm>
            <a:prstGeom prst="rect">
              <a:avLst/>
            </a:prstGeom>
            <a:noFill/>
          </p:spPr>
          <p:txBody>
            <a:bodyPr wrap="square" rtlCol="0">
              <a:spAutoFit/>
            </a:bodyPr>
            <a:lstStyle/>
            <a:p>
              <a:pPr algn="ctr"/>
              <a:r>
                <a:rPr lang="en-US" sz="2000" b="1" dirty="0">
                  <a:latin typeface="Arial" panose="020B0604020202020204" pitchFamily="34" charset="0"/>
                  <a:cs typeface="Arial" panose="020B0604020202020204" pitchFamily="34" charset="0"/>
                </a:rPr>
                <a:t>PREDICTABLE</a:t>
              </a:r>
            </a:p>
          </p:txBody>
        </p:sp>
        <p:sp>
          <p:nvSpPr>
            <p:cNvPr id="61" name="TextBox 60">
              <a:extLst>
                <a:ext uri="{FF2B5EF4-FFF2-40B4-BE49-F238E27FC236}">
                  <a16:creationId xmlns:a16="http://schemas.microsoft.com/office/drawing/2014/main" id="{B2F8E34C-042C-44A2-AD24-2D20D951DEA2}"/>
                </a:ext>
              </a:extLst>
            </p:cNvPr>
            <p:cNvSpPr txBox="1"/>
            <p:nvPr/>
          </p:nvSpPr>
          <p:spPr>
            <a:xfrm>
              <a:off x="3436470" y="6068389"/>
              <a:ext cx="2344163" cy="412850"/>
            </a:xfrm>
            <a:prstGeom prst="rect">
              <a:avLst/>
            </a:prstGeom>
            <a:noFill/>
          </p:spPr>
          <p:txBody>
            <a:bodyPr wrap="square" rtlCol="0">
              <a:spAutoFit/>
            </a:bodyPr>
            <a:lstStyle/>
            <a:p>
              <a:pPr algn="ctr"/>
              <a:r>
                <a:rPr lang="en-US" sz="2000" b="1" dirty="0">
                  <a:latin typeface="Arial" panose="020B0604020202020204" pitchFamily="34" charset="0"/>
                  <a:cs typeface="Arial" panose="020B0604020202020204" pitchFamily="34" charset="0"/>
                </a:rPr>
                <a:t>PREDICTABLE</a:t>
              </a:r>
            </a:p>
          </p:txBody>
        </p:sp>
        <p:sp>
          <p:nvSpPr>
            <p:cNvPr id="62" name="TextBox 61">
              <a:extLst>
                <a:ext uri="{FF2B5EF4-FFF2-40B4-BE49-F238E27FC236}">
                  <a16:creationId xmlns:a16="http://schemas.microsoft.com/office/drawing/2014/main" id="{6CFEAAF5-2C78-4DE1-9AB0-DFE6E9A5E6E0}"/>
                </a:ext>
              </a:extLst>
            </p:cNvPr>
            <p:cNvSpPr txBox="1"/>
            <p:nvPr/>
          </p:nvSpPr>
          <p:spPr>
            <a:xfrm>
              <a:off x="6931460" y="2871955"/>
              <a:ext cx="8072197" cy="412850"/>
            </a:xfrm>
            <a:prstGeom prst="rect">
              <a:avLst/>
            </a:prstGeom>
            <a:noFill/>
          </p:spPr>
          <p:txBody>
            <a:bodyPr wrap="square" rtlCol="0">
              <a:spAutoFit/>
            </a:bodyPr>
            <a:lstStyle/>
            <a:p>
              <a:pPr algn="ctr"/>
              <a:r>
                <a:rPr lang="en-US" sz="2000" b="1" dirty="0">
                  <a:latin typeface="Arial" panose="020B0604020202020204" pitchFamily="34" charset="0"/>
                  <a:cs typeface="Arial" panose="020B0604020202020204" pitchFamily="34" charset="0"/>
                </a:rPr>
                <a:t>UNPREDICTABLE</a:t>
              </a:r>
            </a:p>
          </p:txBody>
        </p:sp>
        <p:sp>
          <p:nvSpPr>
            <p:cNvPr id="63" name="TextBox 62">
              <a:extLst>
                <a:ext uri="{FF2B5EF4-FFF2-40B4-BE49-F238E27FC236}">
                  <a16:creationId xmlns:a16="http://schemas.microsoft.com/office/drawing/2014/main" id="{FAB16899-5457-43EA-9092-BEF932601836}"/>
                </a:ext>
              </a:extLst>
            </p:cNvPr>
            <p:cNvSpPr txBox="1"/>
            <p:nvPr/>
          </p:nvSpPr>
          <p:spPr>
            <a:xfrm>
              <a:off x="6921725" y="6084864"/>
              <a:ext cx="8072197" cy="412850"/>
            </a:xfrm>
            <a:prstGeom prst="rect">
              <a:avLst/>
            </a:prstGeom>
            <a:noFill/>
          </p:spPr>
          <p:txBody>
            <a:bodyPr wrap="square" rtlCol="0">
              <a:spAutoFit/>
            </a:bodyPr>
            <a:lstStyle/>
            <a:p>
              <a:pPr algn="ctr"/>
              <a:r>
                <a:rPr lang="en-US" sz="2000" b="1" dirty="0">
                  <a:latin typeface="Arial" panose="020B0604020202020204" pitchFamily="34" charset="0"/>
                  <a:cs typeface="Arial" panose="020B0604020202020204" pitchFamily="34" charset="0"/>
                </a:rPr>
                <a:t>UNPREDICTABLE</a:t>
              </a:r>
            </a:p>
          </p:txBody>
        </p:sp>
        <p:cxnSp>
          <p:nvCxnSpPr>
            <p:cNvPr id="64" name="Straight Connector 63">
              <a:extLst>
                <a:ext uri="{FF2B5EF4-FFF2-40B4-BE49-F238E27FC236}">
                  <a16:creationId xmlns:a16="http://schemas.microsoft.com/office/drawing/2014/main" id="{BD23FE0C-9637-4262-90AA-8127FBAA2FF9}"/>
                </a:ext>
              </a:extLst>
            </p:cNvPr>
            <p:cNvCxnSpPr/>
            <p:nvPr/>
          </p:nvCxnSpPr>
          <p:spPr>
            <a:xfrm>
              <a:off x="6202704" y="2807385"/>
              <a:ext cx="0" cy="587863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48FAD297-E04B-4B91-B839-45445A28EE8B}"/>
                </a:ext>
              </a:extLst>
            </p:cNvPr>
            <p:cNvCxnSpPr>
              <a:cxnSpLocks/>
            </p:cNvCxnSpPr>
            <p:nvPr/>
          </p:nvCxnSpPr>
          <p:spPr>
            <a:xfrm flipH="1">
              <a:off x="3281610" y="5874234"/>
              <a:ext cx="11921701"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66" name="TextBox 65">
              <a:extLst>
                <a:ext uri="{FF2B5EF4-FFF2-40B4-BE49-F238E27FC236}">
                  <a16:creationId xmlns:a16="http://schemas.microsoft.com/office/drawing/2014/main" id="{4638E754-8362-48C7-8E09-6B1AD003703A}"/>
                </a:ext>
              </a:extLst>
            </p:cNvPr>
            <p:cNvSpPr txBox="1"/>
            <p:nvPr/>
          </p:nvSpPr>
          <p:spPr>
            <a:xfrm rot="16200000">
              <a:off x="1380056" y="4015109"/>
              <a:ext cx="2945033" cy="539881"/>
            </a:xfrm>
            <a:prstGeom prst="rect">
              <a:avLst/>
            </a:prstGeom>
            <a:noFill/>
          </p:spPr>
          <p:txBody>
            <a:bodyPr wrap="square" rtlCol="0">
              <a:spAutoFit/>
            </a:bodyPr>
            <a:lstStyle/>
            <a:p>
              <a:pPr algn="ctr"/>
              <a:r>
                <a:rPr lang="en-US" sz="2800" b="1" dirty="0">
                  <a:latin typeface="Arial" panose="020B0604020202020204" pitchFamily="34" charset="0"/>
                  <a:cs typeface="Arial" panose="020B0604020202020204" pitchFamily="34" charset="0"/>
                </a:rPr>
                <a:t>DURATION</a:t>
              </a:r>
            </a:p>
          </p:txBody>
        </p:sp>
        <p:sp>
          <p:nvSpPr>
            <p:cNvPr id="67" name="TextBox 66">
              <a:extLst>
                <a:ext uri="{FF2B5EF4-FFF2-40B4-BE49-F238E27FC236}">
                  <a16:creationId xmlns:a16="http://schemas.microsoft.com/office/drawing/2014/main" id="{6DDD6429-5ADE-40FE-875B-FDBABAE9C267}"/>
                </a:ext>
              </a:extLst>
            </p:cNvPr>
            <p:cNvSpPr txBox="1"/>
            <p:nvPr/>
          </p:nvSpPr>
          <p:spPr>
            <a:xfrm rot="16200000">
              <a:off x="1381655" y="7234288"/>
              <a:ext cx="2945033" cy="539881"/>
            </a:xfrm>
            <a:prstGeom prst="rect">
              <a:avLst/>
            </a:prstGeom>
            <a:noFill/>
          </p:spPr>
          <p:txBody>
            <a:bodyPr wrap="square" rtlCol="0">
              <a:spAutoFit/>
            </a:bodyPr>
            <a:lstStyle/>
            <a:p>
              <a:pPr algn="ctr"/>
              <a:r>
                <a:rPr lang="en-US" sz="2800" b="1" dirty="0">
                  <a:latin typeface="Arial" panose="020B0604020202020204" pitchFamily="34" charset="0"/>
                  <a:cs typeface="Arial" panose="020B0604020202020204" pitchFamily="34" charset="0"/>
                </a:rPr>
                <a:t>PROBABILITY</a:t>
              </a:r>
            </a:p>
          </p:txBody>
        </p:sp>
      </p:grpSp>
      <p:sp>
        <p:nvSpPr>
          <p:cNvPr id="3" name="TextBox 2">
            <a:extLst>
              <a:ext uri="{FF2B5EF4-FFF2-40B4-BE49-F238E27FC236}">
                <a16:creationId xmlns:a16="http://schemas.microsoft.com/office/drawing/2014/main" id="{24F4792A-A4F8-48CB-AF54-33318733B30A}"/>
              </a:ext>
            </a:extLst>
          </p:cNvPr>
          <p:cNvSpPr txBox="1"/>
          <p:nvPr/>
        </p:nvSpPr>
        <p:spPr>
          <a:xfrm>
            <a:off x="15544800" y="26974800"/>
            <a:ext cx="27432000" cy="5029200"/>
          </a:xfrm>
          <a:prstGeom prst="rect">
            <a:avLst/>
          </a:prstGeom>
          <a:noFill/>
          <a:ln>
            <a:solidFill>
              <a:schemeClr val="tx1"/>
            </a:solidFill>
          </a:ln>
        </p:spPr>
        <p:txBody>
          <a:bodyPr wrap="square" lIns="457200" tIns="457200" rIns="457200" bIns="457200" rtlCol="0">
            <a:spAutoFit/>
          </a:bodyPr>
          <a:lstStyle/>
          <a:p>
            <a:pPr algn="ctr"/>
            <a:r>
              <a:rPr lang="en-US" sz="3200" b="1" dirty="0">
                <a:latin typeface="Arial" panose="020B0604020202020204" pitchFamily="34" charset="0"/>
                <a:cs typeface="Arial" panose="020B0604020202020204" pitchFamily="34" charset="0"/>
              </a:rPr>
              <a:t>SUMMARY &amp; FUTURE DIRECTIONS</a:t>
            </a:r>
          </a:p>
          <a:p>
            <a:pPr marL="457200" indent="-45720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600" dirty="0">
                <a:latin typeface="Arial" panose="020B0604020202020204" pitchFamily="34" charset="0"/>
                <a:cs typeface="Arial" panose="020B0604020202020204" pitchFamily="34" charset="0"/>
              </a:rPr>
              <a:t>These findings provide evidence for stress neuroadaptations following heavy marijuana use. This study offers three important boundary conditions: </a:t>
            </a:r>
          </a:p>
          <a:p>
            <a:pPr lvl="1"/>
            <a:r>
              <a:rPr lang="en-US" sz="2600" dirty="0">
                <a:latin typeface="Arial" panose="020B0604020202020204" pitchFamily="34" charset="0"/>
                <a:cs typeface="Arial" panose="020B0604020202020204" pitchFamily="34" charset="0"/>
              </a:rPr>
              <a:t>	1) increased stress reactivity is only observable during periods of deprivation</a:t>
            </a:r>
          </a:p>
          <a:p>
            <a:pPr lvl="1"/>
            <a:r>
              <a:rPr lang="en-US" sz="2600" dirty="0">
                <a:latin typeface="Arial" panose="020B0604020202020204" pitchFamily="34" charset="0"/>
                <a:cs typeface="Arial" panose="020B0604020202020204" pitchFamily="34" charset="0"/>
              </a:rPr>
              <a:t>	2) the effects of deprivation are limited to individuals with high general startle reactivity</a:t>
            </a:r>
          </a:p>
          <a:p>
            <a:pPr lvl="1"/>
            <a:r>
              <a:rPr lang="en-US" sz="2600" dirty="0">
                <a:latin typeface="Arial" panose="020B0604020202020204" pitchFamily="34" charset="0"/>
                <a:cs typeface="Arial" panose="020B0604020202020204" pitchFamily="34" charset="0"/>
              </a:rPr>
              <a:t>	3) selective reactivity to unpredictable (vs. predictable) stressors arises when the probability (but not the duration) of the threats is uncertain</a:t>
            </a:r>
          </a:p>
          <a:p>
            <a:pPr marL="457200" indent="-45720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600" dirty="0">
                <a:latin typeface="Arial" panose="020B0604020202020204" pitchFamily="34" charset="0"/>
                <a:cs typeface="Arial" panose="020B0604020202020204" pitchFamily="34" charset="0"/>
              </a:rPr>
              <a:t>Given the inherently developmental nature of the stress neuroadaptation hypothesis, this research should ideally be conducted with longitudinal data. In the early stages of this research (i.e., the present study) we have used cross-sectional data; however, future research should seek to replicate and </a:t>
            </a:r>
            <a:r>
              <a:rPr lang="en-US" sz="2600">
                <a:latin typeface="Arial" panose="020B0604020202020204" pitchFamily="34" charset="0"/>
                <a:cs typeface="Arial" panose="020B0604020202020204" pitchFamily="34" charset="0"/>
              </a:rPr>
              <a:t>extend these findings </a:t>
            </a:r>
            <a:r>
              <a:rPr lang="en-US" sz="2600" dirty="0">
                <a:latin typeface="Arial" panose="020B0604020202020204" pitchFamily="34" charset="0"/>
                <a:cs typeface="Arial" panose="020B0604020202020204" pitchFamily="34" charset="0"/>
              </a:rPr>
              <a:t>longitudinally.</a:t>
            </a:r>
          </a:p>
          <a:p>
            <a:pPr marL="457200" indent="-45720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600" dirty="0">
                <a:latin typeface="Arial" panose="020B0604020202020204" pitchFamily="34" charset="0"/>
                <a:cs typeface="Arial" panose="020B0604020202020204" pitchFamily="34" charset="0"/>
              </a:rPr>
              <a:t>Future work should be conducted in clinical samples to assess the utility of these findings for symptom severity, individual differences risk, and potential treatment targets.</a:t>
            </a:r>
          </a:p>
        </p:txBody>
      </p:sp>
      <p:pic>
        <p:nvPicPr>
          <p:cNvPr id="76" name="Picture 75">
            <a:extLst>
              <a:ext uri="{FF2B5EF4-FFF2-40B4-BE49-F238E27FC236}">
                <a16:creationId xmlns:a16="http://schemas.microsoft.com/office/drawing/2014/main" id="{0E2C3844-BE04-4E99-9887-6B9299CB95D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039040" y="640080"/>
            <a:ext cx="4809510" cy="3206341"/>
          </a:xfrm>
          <a:prstGeom prst="rect">
            <a:avLst/>
          </a:prstGeom>
        </p:spPr>
      </p:pic>
    </p:spTree>
    <p:extLst>
      <p:ext uri="{BB962C8B-B14F-4D97-AF65-F5344CB8AC3E}">
        <p14:creationId xmlns:p14="http://schemas.microsoft.com/office/powerpoint/2010/main" val="20785374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992</TotalTime>
  <Words>648</Words>
  <Application>Microsoft Office PowerPoint</Application>
  <PresentationFormat>Custom</PresentationFormat>
  <Paragraphs>189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Gaylen Fronk</dc:creator>
  <cp:lastModifiedBy>Susan Schneck</cp:lastModifiedBy>
  <cp:revision>57</cp:revision>
  <dcterms:created xsi:type="dcterms:W3CDTF">2018-09-10T17:59:49Z</dcterms:created>
  <dcterms:modified xsi:type="dcterms:W3CDTF">2018-11-01T18:23:04Z</dcterms:modified>
</cp:coreProperties>
</file>