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03" r:id="rId3"/>
    <p:sldId id="450" r:id="rId4"/>
    <p:sldId id="429" r:id="rId5"/>
    <p:sldId id="424" r:id="rId6"/>
    <p:sldId id="399" r:id="rId7"/>
    <p:sldId id="359" r:id="rId8"/>
    <p:sldId id="444" r:id="rId9"/>
    <p:sldId id="355" r:id="rId10"/>
    <p:sldId id="440" r:id="rId11"/>
    <p:sldId id="272" r:id="rId12"/>
    <p:sldId id="404" r:id="rId13"/>
    <p:sldId id="333" r:id="rId14"/>
    <p:sldId id="443" r:id="rId15"/>
    <p:sldId id="334" r:id="rId16"/>
    <p:sldId id="434" r:id="rId17"/>
    <p:sldId id="445" r:id="rId18"/>
    <p:sldId id="373" r:id="rId19"/>
    <p:sldId id="418" r:id="rId20"/>
    <p:sldId id="441" r:id="rId21"/>
    <p:sldId id="379" r:id="rId22"/>
    <p:sldId id="446" r:id="rId23"/>
    <p:sldId id="420" r:id="rId24"/>
    <p:sldId id="382" r:id="rId25"/>
    <p:sldId id="442" r:id="rId26"/>
    <p:sldId id="447" r:id="rId27"/>
    <p:sldId id="421" r:id="rId28"/>
    <p:sldId id="385" r:id="rId29"/>
    <p:sldId id="449" r:id="rId30"/>
    <p:sldId id="448" r:id="rId31"/>
    <p:sldId id="388" r:id="rId32"/>
    <p:sldId id="428" r:id="rId33"/>
    <p:sldId id="401" r:id="rId34"/>
    <p:sldId id="433" r:id="rId35"/>
    <p:sldId id="459" r:id="rId36"/>
    <p:sldId id="436" r:id="rId37"/>
    <p:sldId id="437" r:id="rId38"/>
    <p:sldId id="451" r:id="rId39"/>
    <p:sldId id="458" r:id="rId40"/>
    <p:sldId id="461" r:id="rId41"/>
    <p:sldId id="460" r:id="rId42"/>
    <p:sldId id="452" r:id="rId43"/>
    <p:sldId id="453" r:id="rId44"/>
    <p:sldId id="45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AAD3DF"/>
    <a:srgbClr val="5B9BD5"/>
    <a:srgbClr val="F7F7F7"/>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09" autoAdjust="0"/>
    <p:restoredTop sz="48113" autoAdjust="0"/>
  </p:normalViewPr>
  <p:slideViewPr>
    <p:cSldViewPr snapToGrid="0">
      <p:cViewPr varScale="1">
        <p:scale>
          <a:sx n="55" d="100"/>
          <a:sy n="55" d="100"/>
        </p:scale>
        <p:origin x="38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337A0-D94B-4917-947C-AF62531370BB}" type="datetimeFigureOut">
              <a:rPr lang="en-US" smtClean="0"/>
              <a:t>9/27/2022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EA8B4-8056-4D7F-A777-28198A08E60F}" type="slidenum">
              <a:rPr lang="en-US" smtClean="0"/>
              <a:t>‹#›</a:t>
            </a:fld>
            <a:endParaRPr lang="en-US"/>
          </a:p>
        </p:txBody>
      </p:sp>
    </p:spTree>
    <p:extLst>
      <p:ext uri="{BB962C8B-B14F-4D97-AF65-F5344CB8AC3E}">
        <p14:creationId xmlns:p14="http://schemas.microsoft.com/office/powerpoint/2010/main" val="2726316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EA8B4-8056-4D7F-A777-28198A08E60F}" type="slidenum">
              <a:rPr lang="en-US" smtClean="0"/>
              <a:t>1</a:t>
            </a:fld>
            <a:endParaRPr lang="en-US"/>
          </a:p>
        </p:txBody>
      </p:sp>
    </p:spTree>
    <p:extLst>
      <p:ext uri="{BB962C8B-B14F-4D97-AF65-F5344CB8AC3E}">
        <p14:creationId xmlns:p14="http://schemas.microsoft.com/office/powerpoint/2010/main" val="1944706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I mentioned, in this project, we collected a variety of active and passive personal sensing data streams.   </a:t>
            </a:r>
          </a:p>
          <a:p>
            <a:endParaRPr lang="en-US" baseline="0" dirty="0"/>
          </a:p>
          <a:p>
            <a:r>
              <a:rPr lang="en-US" baseline="0" dirty="0"/>
              <a:t>Participants completed brief (7-10 item) ecological momentary assessments or EMAs, 4 times per day</a:t>
            </a:r>
          </a:p>
          <a:p>
            <a:endParaRPr lang="en-US" baseline="0" dirty="0"/>
          </a:p>
          <a:p>
            <a:r>
              <a:rPr lang="en-US" baseline="0" dirty="0"/>
              <a:t>We also have </a:t>
            </a:r>
          </a:p>
          <a:p>
            <a:r>
              <a:rPr lang="en-US" baseline="0" dirty="0"/>
              <a:t>- more temporally coarse, monthly self reports, </a:t>
            </a:r>
          </a:p>
          <a:p>
            <a:r>
              <a:rPr lang="en-US" baseline="0" dirty="0"/>
              <a:t>- Moment by moment geolocation,</a:t>
            </a:r>
          </a:p>
          <a:p>
            <a:r>
              <a:rPr lang="en-US" baseline="0" dirty="0"/>
              <a:t>- Meta data from their cellular communications and the actual content of their text messages, </a:t>
            </a:r>
          </a:p>
          <a:p>
            <a:r>
              <a:rPr lang="en-US" baseline="0" dirty="0"/>
              <a:t>- and we had sleep sensors in their beds.</a:t>
            </a:r>
          </a:p>
          <a:p>
            <a:endParaRPr lang="en-US" baseline="0" dirty="0"/>
          </a:p>
          <a:p>
            <a:r>
              <a:rPr lang="en-US" baseline="0" dirty="0"/>
              <a:t>We are in the early stages of model building at this point and I will focus today on results from models using only EMA.  However, we are actively working with GPS and I’ll end with some brief discussion of those preliminary models as well</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6EEA8B4-8056-4D7F-A777-28198A08E60F}" type="slidenum">
              <a:rPr lang="en-US" smtClean="0"/>
              <a:t>10</a:t>
            </a:fld>
            <a:endParaRPr lang="en-US"/>
          </a:p>
        </p:txBody>
      </p:sp>
    </p:spTree>
    <p:extLst>
      <p:ext uri="{BB962C8B-B14F-4D97-AF65-F5344CB8AC3E}">
        <p14:creationId xmlns:p14="http://schemas.microsoft.com/office/powerpoint/2010/main" val="3640657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 me tell you a bit</a:t>
            </a:r>
            <a:r>
              <a:rPr lang="en-US" baseline="0" dirty="0"/>
              <a:t> more about the 4x daily EMA we collected.  </a:t>
            </a:r>
          </a:p>
          <a:p>
            <a:endParaRPr lang="en-US" baseline="0" dirty="0"/>
          </a:p>
          <a:p>
            <a:r>
              <a:rPr lang="en-US" baseline="0" dirty="0"/>
              <a:t>On each EMA, participants reported the date and time of any lapses back to alcohol use that they hadn’t previously reported. </a:t>
            </a:r>
          </a:p>
          <a:p>
            <a:endParaRPr lang="en-US" baseline="0" dirty="0"/>
          </a:p>
          <a:p>
            <a:r>
              <a:rPr lang="en-US" baseline="0" dirty="0"/>
              <a:t>All of the EMAs also asked them about their current craving, affective valence and arousal, recent risky situations, and recent stressful and pleasant events since their last EMA.</a:t>
            </a:r>
          </a:p>
          <a:p>
            <a:endParaRPr lang="en-US" baseline="0" dirty="0"/>
          </a:p>
          <a:p>
            <a:r>
              <a:rPr lang="en-US" baseline="0" dirty="0"/>
              <a:t>On the first EMA each day, they also reported any future risky situations and stressful events that they expected in the next week and their confidence that they would remain abstinent. </a:t>
            </a:r>
          </a:p>
          <a:p>
            <a:endParaRPr lang="en-US" baseline="0" dirty="0"/>
          </a:p>
          <a:p>
            <a:endParaRPr lang="en-US" baseline="0" dirty="0"/>
          </a:p>
        </p:txBody>
      </p:sp>
      <p:sp>
        <p:nvSpPr>
          <p:cNvPr id="4" name="Slide Number Placeholder 3"/>
          <p:cNvSpPr>
            <a:spLocks noGrp="1"/>
          </p:cNvSpPr>
          <p:nvPr>
            <p:ph type="sldNum" sz="quarter" idx="5"/>
          </p:nvPr>
        </p:nvSpPr>
        <p:spPr/>
        <p:txBody>
          <a:bodyPr/>
          <a:lstStyle/>
          <a:p>
            <a:fld id="{96EEA8B4-8056-4D7F-A777-28198A08E60F}" type="slidenum">
              <a:rPr lang="en-US" smtClean="0"/>
              <a:t>11</a:t>
            </a:fld>
            <a:endParaRPr lang="en-US"/>
          </a:p>
        </p:txBody>
      </p:sp>
    </p:spTree>
    <p:extLst>
      <p:ext uri="{BB962C8B-B14F-4D97-AF65-F5344CB8AC3E}">
        <p14:creationId xmlns:p14="http://schemas.microsoft.com/office/powerpoint/2010/main" val="224739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used these</a:t>
            </a:r>
            <a:r>
              <a:rPr lang="en-US" baseline="0" dirty="0"/>
              <a:t> raw EMAs to engineer about 300 features to use in machine learning models to predict future lapses</a:t>
            </a:r>
          </a:p>
          <a:p>
            <a:endParaRPr lang="en-US" baseline="0" dirty="0"/>
          </a:p>
          <a:p>
            <a:r>
              <a:rPr lang="en-US" baseline="0" dirty="0"/>
              <a:t>We formed features by aggregating EMA items over various past time periods ranging from 12 -168 hours in the past</a:t>
            </a:r>
          </a:p>
          <a:p>
            <a:endParaRPr lang="en-US" baseline="0" dirty="0"/>
          </a:p>
          <a:p>
            <a:r>
              <a:rPr lang="en-US" baseline="0" dirty="0"/>
              <a:t>We calculated </a:t>
            </a:r>
            <a:r>
              <a:rPr lang="en-US" baseline="0" dirty="0" err="1"/>
              <a:t>mins</a:t>
            </a:r>
            <a:r>
              <a:rPr lang="en-US" baseline="0" dirty="0"/>
              <a:t>, maxes and medians for the EMA items in these time periods</a:t>
            </a:r>
          </a:p>
          <a:p>
            <a:endParaRPr lang="en-US" baseline="0" dirty="0"/>
          </a:p>
          <a:p>
            <a:r>
              <a:rPr lang="en-US" baseline="0" dirty="0"/>
              <a:t>We also calculated counts of past lapses and counts of past EMAs completed to index compliance</a:t>
            </a:r>
          </a:p>
          <a:p>
            <a:endParaRPr lang="en-US" baseline="0" dirty="0"/>
          </a:p>
          <a:p>
            <a:r>
              <a:rPr lang="en-US" baseline="0" dirty="0"/>
              <a:t>And we included these scores both in raw form and as change from baselines for the participant based on all their previous responses since the start of the study.</a:t>
            </a:r>
          </a:p>
        </p:txBody>
      </p:sp>
      <p:sp>
        <p:nvSpPr>
          <p:cNvPr id="4" name="Slide Number Placeholder 3"/>
          <p:cNvSpPr>
            <a:spLocks noGrp="1"/>
          </p:cNvSpPr>
          <p:nvPr>
            <p:ph type="sldNum" sz="quarter" idx="10"/>
          </p:nvPr>
        </p:nvSpPr>
        <p:spPr/>
        <p:txBody>
          <a:bodyPr/>
          <a:lstStyle/>
          <a:p>
            <a:fld id="{96EEA8B4-8056-4D7F-A777-28198A08E60F}" type="slidenum">
              <a:rPr lang="en-US" smtClean="0"/>
              <a:t>12</a:t>
            </a:fld>
            <a:endParaRPr lang="en-US"/>
          </a:p>
        </p:txBody>
      </p:sp>
    </p:spTree>
    <p:extLst>
      <p:ext uri="{BB962C8B-B14F-4D97-AF65-F5344CB8AC3E}">
        <p14:creationId xmlns:p14="http://schemas.microsoft.com/office/powerpoint/2010/main" val="1690016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our purposes today I wont dive deep into the machine learning methods but let me highlight a few high level details </a:t>
            </a:r>
          </a:p>
          <a:p>
            <a:endParaRPr lang="en-US" baseline="0" dirty="0"/>
          </a:p>
          <a:p>
            <a:r>
              <a:rPr lang="en-US" baseline="0" dirty="0"/>
              <a:t>We used these features I just described to make predictions about the hour-by-hour probability of a future lapse.  We are developing separate models for three future lapse windows – lapses in the next hour, lapses in the next day, and lapses in the next week.  </a:t>
            </a:r>
          </a:p>
          <a:p>
            <a:endParaRPr lang="en-US" baseline="0" dirty="0"/>
          </a:p>
          <a:p>
            <a:r>
              <a:rPr lang="en-US" baseline="0" dirty="0"/>
              <a:t>For example, if I was in recovery from an AUD, I could use these models to generate the probability that I would lapse after this symposium starting at 4pm.  One model would generate the probability of a lapse between 4pm and 5 pm today, the second would predict the probability of a lapse between 4 pm today and 4pm tomorrow and the third would provide the probability of a lapse between 4 pm today and 4pm next Tuesday.  </a:t>
            </a:r>
          </a:p>
          <a:p>
            <a:endParaRPr lang="en-US" baseline="0" dirty="0"/>
          </a:p>
          <a:p>
            <a:r>
              <a:rPr lang="en-US" baseline="0" dirty="0"/>
              <a:t>And of course, all of the models would only use data collected prior to 4 pm today so that they are “</a:t>
            </a:r>
            <a:r>
              <a:rPr lang="en-US" b="1" baseline="0" dirty="0"/>
              <a:t>predicting</a:t>
            </a:r>
            <a:r>
              <a:rPr lang="en-US" baseline="0" dirty="0"/>
              <a:t>”, in the full sense of the word, into the future and not just demonstrating an association.</a:t>
            </a:r>
          </a:p>
          <a:p>
            <a:endParaRPr lang="en-US" baseline="0" dirty="0"/>
          </a:p>
          <a:p>
            <a:r>
              <a:rPr lang="en-US" baseline="0" dirty="0"/>
              <a:t>[CAN ADD INFO TO THIRD PARAGRAPH ABOUT FEATURES USED FROM MOST RECENT TO 168.  CONSIDER INCLUDING INFO ABOUT ~ NUMBER OF HOUR OBSERVATIONS TOO.</a:t>
            </a:r>
          </a:p>
        </p:txBody>
      </p:sp>
      <p:sp>
        <p:nvSpPr>
          <p:cNvPr id="4" name="Slide Number Placeholder 3"/>
          <p:cNvSpPr>
            <a:spLocks noGrp="1"/>
          </p:cNvSpPr>
          <p:nvPr>
            <p:ph type="sldNum" sz="quarter" idx="10"/>
          </p:nvPr>
        </p:nvSpPr>
        <p:spPr/>
        <p:txBody>
          <a:bodyPr/>
          <a:lstStyle/>
          <a:p>
            <a:fld id="{96EEA8B4-8056-4D7F-A777-28198A08E60F}" type="slidenum">
              <a:rPr lang="en-US" smtClean="0"/>
              <a:t>13</a:t>
            </a:fld>
            <a:endParaRPr lang="en-US"/>
          </a:p>
        </p:txBody>
      </p:sp>
    </p:spTree>
    <p:extLst>
      <p:ext uri="{BB962C8B-B14F-4D97-AF65-F5344CB8AC3E}">
        <p14:creationId xmlns:p14="http://schemas.microsoft.com/office/powerpoint/2010/main" val="1815469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are evaluating machine learning model configurations that differ by common statistical algorithms. </a:t>
            </a:r>
          </a:p>
          <a:p>
            <a:endParaRPr lang="en-US" baseline="0" dirty="0"/>
          </a:p>
          <a:p>
            <a:r>
              <a:rPr lang="en-US" baseline="0" dirty="0"/>
              <a:t>We are evaluating these models primarily using the area under the ROC curve but we also consider and report a variety of other common metrics.</a:t>
            </a:r>
          </a:p>
          <a:p>
            <a:endParaRPr lang="en-US" baseline="0" dirty="0"/>
          </a:p>
          <a:p>
            <a:r>
              <a:rPr lang="en-US" baseline="0" dirty="0"/>
              <a:t>And, of course, these performance metrics are calculated for </a:t>
            </a:r>
            <a:r>
              <a:rPr lang="en-US" b="1" baseline="0" dirty="0"/>
              <a:t>new observations </a:t>
            </a:r>
            <a:r>
              <a:rPr lang="en-US" baseline="0" dirty="0"/>
              <a:t>and </a:t>
            </a:r>
            <a:r>
              <a:rPr lang="en-US" b="1" baseline="0" dirty="0"/>
              <a:t>new participants </a:t>
            </a:r>
            <a:r>
              <a:rPr lang="en-US" baseline="0" dirty="0"/>
              <a:t>that the models have never seen and were not trained on by using grouped 10-fold cross-validation.</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6EEA8B4-8056-4D7F-A777-28198A08E60F}" type="slidenum">
              <a:rPr lang="en-US" smtClean="0"/>
              <a:t>14</a:t>
            </a:fld>
            <a:endParaRPr lang="en-US"/>
          </a:p>
        </p:txBody>
      </p:sp>
    </p:spTree>
    <p:extLst>
      <p:ext uri="{BB962C8B-B14F-4D97-AF65-F5344CB8AC3E}">
        <p14:creationId xmlns:p14="http://schemas.microsoft.com/office/powerpoint/2010/main" val="279063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lets start with</a:t>
            </a:r>
            <a:r>
              <a:rPr lang="en-US" baseline="0" dirty="0"/>
              <a:t> the model that provides the coarsest level of temporal specificity – 1 week, and </a:t>
            </a:r>
            <a:r>
              <a:rPr lang="en-US" dirty="0"/>
              <a:t>let me take a moment to make the predictions that this machine learning model provides more concrete for you</a:t>
            </a:r>
          </a:p>
          <a:p>
            <a:endParaRPr lang="en-US" dirty="0"/>
          </a:p>
          <a:p>
            <a:r>
              <a:rPr lang="en-US" dirty="0"/>
              <a:t>On the right, you are looking at histograms</a:t>
            </a:r>
            <a:r>
              <a:rPr lang="en-US" baseline="0" dirty="0"/>
              <a:t> of the lapse probability</a:t>
            </a:r>
            <a:r>
              <a:rPr lang="en-US" dirty="0"/>
              <a:t> predictions that the model makes for all the weeks for all the patients in the test set.   </a:t>
            </a:r>
          </a:p>
          <a:p>
            <a:endParaRPr lang="en-US" dirty="0"/>
          </a:p>
          <a:p>
            <a:r>
              <a:rPr lang="en-US" dirty="0"/>
              <a:t>I’ve paneled these histograms</a:t>
            </a:r>
            <a:r>
              <a:rPr lang="en-US" baseline="0" dirty="0"/>
              <a:t> by whether a </a:t>
            </a:r>
            <a:r>
              <a:rPr lang="en-US" dirty="0"/>
              <a:t>lapse</a:t>
            </a:r>
            <a:r>
              <a:rPr lang="en-US" baseline="0" dirty="0"/>
              <a:t> did</a:t>
            </a:r>
            <a:r>
              <a:rPr lang="en-US" dirty="0"/>
              <a:t> or did not happen in reality for each predicted week.  The top panel is for weeks with lapses and the bottom panel is</a:t>
            </a:r>
            <a:r>
              <a:rPr lang="en-US" baseline="0" dirty="0"/>
              <a:t> for weeks with no lapses.</a:t>
            </a:r>
            <a:endParaRPr lang="en-US" dirty="0"/>
          </a:p>
          <a:p>
            <a:endParaRPr lang="en-US" dirty="0"/>
          </a:p>
          <a:p>
            <a:r>
              <a:rPr lang="en-US" dirty="0"/>
              <a:t>Ideally, you want the predicted probabilities to be very high for weeks where there was a lapse</a:t>
            </a:r>
            <a:r>
              <a:rPr lang="en-US" baseline="0" dirty="0"/>
              <a:t> and very low</a:t>
            </a:r>
            <a:r>
              <a:rPr lang="en-US" dirty="0"/>
              <a:t> for weeks where there was no lapse.    </a:t>
            </a:r>
          </a:p>
          <a:p>
            <a:endParaRPr lang="en-US" dirty="0"/>
          </a:p>
          <a:p>
            <a:r>
              <a:rPr lang="en-US" dirty="0"/>
              <a:t>And this is exactly what we see for </a:t>
            </a:r>
            <a:r>
              <a:rPr lang="en-US" baseline="0" dirty="0"/>
              <a:t>the </a:t>
            </a:r>
            <a:r>
              <a:rPr lang="en-US" b="1" baseline="0" dirty="0"/>
              <a:t>one</a:t>
            </a:r>
            <a:r>
              <a:rPr lang="en-US" baseline="0" dirty="0"/>
              <a:t> </a:t>
            </a:r>
            <a:r>
              <a:rPr lang="en-US" b="1" baseline="0" dirty="0"/>
              <a:t>week</a:t>
            </a:r>
            <a:r>
              <a:rPr lang="en-US" baseline="0" dirty="0"/>
              <a:t> lapse window model</a:t>
            </a:r>
            <a:endParaRPr lang="en-US" dirty="0"/>
          </a:p>
        </p:txBody>
      </p:sp>
      <p:sp>
        <p:nvSpPr>
          <p:cNvPr id="4" name="Slide Number Placeholder 3"/>
          <p:cNvSpPr>
            <a:spLocks noGrp="1"/>
          </p:cNvSpPr>
          <p:nvPr>
            <p:ph type="sldNum" sz="quarter" idx="10"/>
          </p:nvPr>
        </p:nvSpPr>
        <p:spPr/>
        <p:txBody>
          <a:bodyPr/>
          <a:lstStyle/>
          <a:p>
            <a:fld id="{96EEA8B4-8056-4D7F-A777-28198A08E60F}" type="slidenum">
              <a:rPr lang="en-US" smtClean="0"/>
              <a:t>15</a:t>
            </a:fld>
            <a:endParaRPr lang="en-US"/>
          </a:p>
        </p:txBody>
      </p:sp>
    </p:spTree>
    <p:extLst>
      <p:ext uri="{BB962C8B-B14F-4D97-AF65-F5344CB8AC3E}">
        <p14:creationId xmlns:p14="http://schemas.microsoft.com/office/powerpoint/2010/main" val="2563826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to move from probabilities to actual categorical decisions – in other words, predicting a lapse or no lapse in some specific week, we need a decision threshold.   A probability of .50 is often used for this threshold, but as we will discuss later, there are times when we might want to choose other thresholds.   </a:t>
            </a:r>
          </a:p>
          <a:p>
            <a:endParaRPr lang="en-US" baseline="0" dirty="0"/>
          </a:p>
          <a:p>
            <a:r>
              <a:rPr lang="en-US" baseline="0" dirty="0"/>
              <a:t>But for now, I will use .5 such that the model will predict “lapse” for all weeks with probabilities &gt; .5 and it will predict “no-lapse” for all weeks with probabilities &lt; .5</a:t>
            </a:r>
          </a:p>
        </p:txBody>
      </p:sp>
      <p:sp>
        <p:nvSpPr>
          <p:cNvPr id="4" name="Slide Number Placeholder 3"/>
          <p:cNvSpPr>
            <a:spLocks noGrp="1"/>
          </p:cNvSpPr>
          <p:nvPr>
            <p:ph type="sldNum" sz="quarter" idx="10"/>
          </p:nvPr>
        </p:nvSpPr>
        <p:spPr/>
        <p:txBody>
          <a:bodyPr/>
          <a:lstStyle/>
          <a:p>
            <a:fld id="{96EEA8B4-8056-4D7F-A777-28198A08E60F}" type="slidenum">
              <a:rPr lang="en-US" smtClean="0"/>
              <a:t>16</a:t>
            </a:fld>
            <a:endParaRPr lang="en-US"/>
          </a:p>
        </p:txBody>
      </p:sp>
    </p:spTree>
    <p:extLst>
      <p:ext uri="{BB962C8B-B14F-4D97-AF65-F5344CB8AC3E}">
        <p14:creationId xmlns:p14="http://schemas.microsoft.com/office/powerpoint/2010/main" val="2805304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this decision threshold</a:t>
            </a:r>
            <a:r>
              <a:rPr lang="en-US" baseline="0" dirty="0"/>
              <a:t>, we can now calculate the model’s sensitivity, specificity and balanced accuracy which is just the average of these two.</a:t>
            </a:r>
          </a:p>
          <a:p>
            <a:endParaRPr lang="en-US" baseline="0" dirty="0"/>
          </a:p>
          <a:p>
            <a:r>
              <a:rPr lang="en-US" baseline="0" dirty="0"/>
              <a:t>This one week lapse prediction model correctly predicts “lapse” for 79 percent of the weeks that contain a lapse and it correctly predicts “no-lapse” for 86 percent of the weeks that do not include a lapse.   </a:t>
            </a:r>
          </a:p>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96EEA8B4-8056-4D7F-A777-28198A08E60F}" type="slidenum">
              <a:rPr lang="en-US" smtClean="0"/>
              <a:t>17</a:t>
            </a:fld>
            <a:endParaRPr lang="en-US"/>
          </a:p>
        </p:txBody>
      </p:sp>
    </p:spTree>
    <p:extLst>
      <p:ext uri="{BB962C8B-B14F-4D97-AF65-F5344CB8AC3E}">
        <p14:creationId xmlns:p14="http://schemas.microsoft.com/office/powerpoint/2010/main" val="2341090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as I said, depending</a:t>
            </a:r>
            <a:r>
              <a:rPr lang="en-US" baseline="0" dirty="0"/>
              <a:t> on the application, we may not want to always use a .5 decision threshold.  And this is where the ROC curve and the area under this curve come into play as a performance metric.   The ROC curve is a plot of the model’s sensitivity by its specificity across all possible decision thresholds.</a:t>
            </a:r>
          </a:p>
          <a:p>
            <a:endParaRPr lang="en-US" baseline="0" dirty="0"/>
          </a:p>
          <a:p>
            <a:r>
              <a:rPr lang="en-US" baseline="0" dirty="0"/>
              <a:t>The area under this curve can range from approximately .5 for a random classifier to 1.0 for a classifier that performs perfectly.  </a:t>
            </a:r>
          </a:p>
          <a:p>
            <a:endParaRPr lang="en-US" baseline="0" dirty="0"/>
          </a:p>
          <a:p>
            <a:r>
              <a:rPr lang="en-US" baseline="0" dirty="0"/>
              <a:t>And the AUC for our 1 week model is .90, which is generally considered excellent performance.  </a:t>
            </a:r>
            <a:endParaRPr lang="en-US" dirty="0"/>
          </a:p>
        </p:txBody>
      </p:sp>
      <p:sp>
        <p:nvSpPr>
          <p:cNvPr id="4" name="Slide Number Placeholder 3"/>
          <p:cNvSpPr>
            <a:spLocks noGrp="1"/>
          </p:cNvSpPr>
          <p:nvPr>
            <p:ph type="sldNum" sz="quarter" idx="10"/>
          </p:nvPr>
        </p:nvSpPr>
        <p:spPr/>
        <p:txBody>
          <a:bodyPr/>
          <a:lstStyle/>
          <a:p>
            <a:fld id="{96EEA8B4-8056-4D7F-A777-28198A08E60F}" type="slidenum">
              <a:rPr lang="en-US" smtClean="0"/>
              <a:t>18</a:t>
            </a:fld>
            <a:endParaRPr lang="en-US"/>
          </a:p>
        </p:txBody>
      </p:sp>
    </p:spTree>
    <p:extLst>
      <p:ext uri="{BB962C8B-B14F-4D97-AF65-F5344CB8AC3E}">
        <p14:creationId xmlns:p14="http://schemas.microsoft.com/office/powerpoint/2010/main" val="4149751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spirit of making this model more transparent and</a:t>
            </a:r>
            <a:r>
              <a:rPr lang="en-US" baseline="0" dirty="0"/>
              <a:t> interpretable</a:t>
            </a:r>
            <a:r>
              <a:rPr lang="en-US" dirty="0"/>
              <a:t>,</a:t>
            </a:r>
            <a:r>
              <a:rPr lang="en-US" baseline="0" dirty="0"/>
              <a:t> lets briefly look under the hood at the feature importance for the top 25 features</a:t>
            </a:r>
          </a:p>
          <a:p>
            <a:endParaRPr lang="en-US" baseline="0" dirty="0"/>
          </a:p>
          <a:p>
            <a:r>
              <a:rPr lang="en-US" baseline="0" dirty="0"/>
              <a:t>The plot on the right shows feature names and their associated importance.  From this we see a few important characteristics of the model.   </a:t>
            </a:r>
          </a:p>
          <a:p>
            <a:endParaRPr lang="en-US" baseline="0" dirty="0"/>
          </a:p>
          <a:p>
            <a:r>
              <a:rPr lang="en-US" baseline="0" dirty="0"/>
              <a:t>First, only a small number of the approximately 300 features contribute meaningfully to predictions.   You can see that the importance is already skewing toward 0 even among the first 25 important features</a:t>
            </a:r>
          </a:p>
          <a:p>
            <a:endParaRPr lang="en-US" baseline="0" dirty="0"/>
          </a:p>
          <a:p>
            <a:r>
              <a:rPr lang="en-US" baseline="0" dirty="0"/>
              <a:t>Second, 8 of the 10 EMA items are represented among these features. </a:t>
            </a:r>
          </a:p>
          <a:p>
            <a:endParaRPr lang="en-US" baseline="0" dirty="0"/>
          </a:p>
          <a:p>
            <a:r>
              <a:rPr lang="en-US" baseline="0" dirty="0"/>
              <a:t>And counts, </a:t>
            </a:r>
            <a:r>
              <a:rPr lang="en-US" baseline="0" dirty="0" err="1"/>
              <a:t>mins</a:t>
            </a:r>
            <a:r>
              <a:rPr lang="en-US" baseline="0" dirty="0"/>
              <a:t>, maxes, and medians, as well as raw and </a:t>
            </a:r>
            <a:r>
              <a:rPr lang="en-US" baseline="0" dirty="0" err="1"/>
              <a:t>chng</a:t>
            </a:r>
            <a:r>
              <a:rPr lang="en-US" baseline="0" dirty="0"/>
              <a:t> scores across all time periods all make contributions.</a:t>
            </a:r>
          </a:p>
        </p:txBody>
      </p:sp>
      <p:sp>
        <p:nvSpPr>
          <p:cNvPr id="4" name="Slide Number Placeholder 3"/>
          <p:cNvSpPr>
            <a:spLocks noGrp="1"/>
          </p:cNvSpPr>
          <p:nvPr>
            <p:ph type="sldNum" sz="quarter" idx="10"/>
          </p:nvPr>
        </p:nvSpPr>
        <p:spPr/>
        <p:txBody>
          <a:bodyPr/>
          <a:lstStyle/>
          <a:p>
            <a:fld id="{96EEA8B4-8056-4D7F-A777-28198A08E60F}" type="slidenum">
              <a:rPr lang="en-US" smtClean="0"/>
              <a:t>19</a:t>
            </a:fld>
            <a:endParaRPr lang="en-US"/>
          </a:p>
        </p:txBody>
      </p:sp>
    </p:spTree>
    <p:extLst>
      <p:ext uri="{BB962C8B-B14F-4D97-AF65-F5344CB8AC3E}">
        <p14:creationId xmlns:p14="http://schemas.microsoft.com/office/powerpoint/2010/main" val="2659037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mental health crisis in the U.S. and it is a crisis of </a:t>
            </a:r>
            <a:r>
              <a:rPr lang="en-US" sz="1200" b="1" kern="1200" dirty="0">
                <a:solidFill>
                  <a:schemeClr val="tx1"/>
                </a:solidFill>
                <a:effectLst/>
                <a:latin typeface="+mn-lt"/>
                <a:ea typeface="+mn-ea"/>
                <a:cs typeface="+mn-cs"/>
              </a:rPr>
              <a:t>unmet</a:t>
            </a:r>
            <a:r>
              <a:rPr lang="en-US" dirty="0"/>
              <a:t> high need because our delivery of mental healthcare is deeply flawed.</a:t>
            </a:r>
            <a:br>
              <a:rPr lang="en-US" dirty="0"/>
            </a:br>
            <a:br>
              <a:rPr lang="en-US" dirty="0"/>
            </a:br>
            <a:r>
              <a:rPr lang="en-US" dirty="0"/>
              <a:t>In 2019, more than half of the 52 million Americans with an active mental illness did not receive </a:t>
            </a:r>
            <a:r>
              <a:rPr lang="en-US" sz="1200" b="1" kern="1200" dirty="0">
                <a:solidFill>
                  <a:schemeClr val="tx1"/>
                </a:solidFill>
                <a:effectLst/>
                <a:latin typeface="+mn-lt"/>
                <a:ea typeface="+mn-ea"/>
                <a:cs typeface="+mn-cs"/>
              </a:rPr>
              <a:t>any</a:t>
            </a:r>
            <a:r>
              <a:rPr lang="en-US" dirty="0"/>
              <a:t> treatment.  </a:t>
            </a:r>
            <a:r>
              <a:rPr lang="en-US" sz="1200" b="1" kern="1200" dirty="0">
                <a:solidFill>
                  <a:schemeClr val="tx1"/>
                </a:solidFill>
                <a:effectLst/>
                <a:latin typeface="+mn-lt"/>
                <a:ea typeface="+mn-ea"/>
                <a:cs typeface="+mn-cs"/>
              </a:rPr>
              <a:t>More than half</a:t>
            </a:r>
            <a:r>
              <a:rPr lang="en-US" dirty="0"/>
              <a:t>!  </a:t>
            </a:r>
          </a:p>
          <a:p>
            <a:endParaRPr lang="en-US" dirty="0"/>
          </a:p>
          <a:p>
            <a:r>
              <a:rPr lang="en-US" b="1" dirty="0"/>
              <a:t>[PAUSE]</a:t>
            </a:r>
            <a:br>
              <a:rPr lang="en-US" dirty="0"/>
            </a:br>
            <a:br>
              <a:rPr lang="en-US" dirty="0"/>
            </a:br>
            <a:r>
              <a:rPr lang="en-US" dirty="0"/>
              <a:t>And for the 20 million adults suffering with a substance use disorder, it was worse still.  </a:t>
            </a:r>
            <a:r>
              <a:rPr lang="en-US" sz="1200" b="1" kern="1200" dirty="0">
                <a:solidFill>
                  <a:schemeClr val="tx1"/>
                </a:solidFill>
                <a:effectLst/>
                <a:latin typeface="+mn-lt"/>
                <a:ea typeface="+mn-ea"/>
                <a:cs typeface="+mn-cs"/>
              </a:rPr>
              <a:t>9 out of 10 without any treatment</a:t>
            </a:r>
          </a:p>
          <a:p>
            <a:endParaRPr lang="en-US" sz="1200" b="1" kern="1200" baseline="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96EEA8B4-8056-4D7F-A777-28198A08E60F}" type="slidenum">
              <a:rPr lang="en-US" smtClean="0"/>
              <a:t>2</a:t>
            </a:fld>
            <a:endParaRPr lang="en-US"/>
          </a:p>
        </p:txBody>
      </p:sp>
    </p:spTree>
    <p:extLst>
      <p:ext uri="{BB962C8B-B14F-4D97-AF65-F5344CB8AC3E}">
        <p14:creationId xmlns:p14="http://schemas.microsoft.com/office/powerpoint/2010/main" val="2529717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we were very encouraged by the performance of this model because it exceeded the performance of the only other published week level lapse prediction model that we were aware of.   </a:t>
            </a:r>
          </a:p>
          <a:p>
            <a:endParaRPr lang="en-US" baseline="0" dirty="0"/>
          </a:p>
          <a:p>
            <a:r>
              <a:rPr lang="en-US" baseline="0" dirty="0"/>
              <a:t>But we were also eager to see how well we could do if we required a higher level of temporal precision by developing a day level model.</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6EEA8B4-8056-4D7F-A777-28198A08E60F}" type="slidenum">
              <a:rPr lang="en-US" smtClean="0"/>
              <a:t>20</a:t>
            </a:fld>
            <a:endParaRPr lang="en-US"/>
          </a:p>
        </p:txBody>
      </p:sp>
    </p:spTree>
    <p:extLst>
      <p:ext uri="{BB962C8B-B14F-4D97-AF65-F5344CB8AC3E}">
        <p14:creationId xmlns:p14="http://schemas.microsoft.com/office/powerpoint/2010/main" val="777078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is the</a:t>
            </a:r>
            <a:r>
              <a:rPr lang="en-US" baseline="0" dirty="0"/>
              <a:t> ROC curve and the AUC for the day level model in blue, superimposed on the week level model in purple.</a:t>
            </a:r>
          </a:p>
          <a:p>
            <a:endParaRPr lang="en-US" baseline="0" dirty="0"/>
          </a:p>
          <a:p>
            <a:r>
              <a:rPr lang="en-US" baseline="0" dirty="0"/>
              <a:t>The day level model performed as well as, if not better, than the week level model with an AUC of .91</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[PAUSE]</a:t>
            </a:r>
          </a:p>
          <a:p>
            <a:endParaRPr lang="en-US" dirty="0"/>
          </a:p>
        </p:txBody>
      </p:sp>
      <p:sp>
        <p:nvSpPr>
          <p:cNvPr id="4" name="Slide Number Placeholder 3"/>
          <p:cNvSpPr>
            <a:spLocks noGrp="1"/>
          </p:cNvSpPr>
          <p:nvPr>
            <p:ph type="sldNum" sz="quarter" idx="10"/>
          </p:nvPr>
        </p:nvSpPr>
        <p:spPr/>
        <p:txBody>
          <a:bodyPr/>
          <a:lstStyle/>
          <a:p>
            <a:fld id="{96EEA8B4-8056-4D7F-A777-28198A08E60F}" type="slidenum">
              <a:rPr lang="en-US" smtClean="0"/>
              <a:t>21</a:t>
            </a:fld>
            <a:endParaRPr lang="en-US"/>
          </a:p>
        </p:txBody>
      </p:sp>
    </p:spTree>
    <p:extLst>
      <p:ext uri="{BB962C8B-B14F-4D97-AF65-F5344CB8AC3E}">
        <p14:creationId xmlns:p14="http://schemas.microsoft.com/office/powerpoint/2010/main" val="3282255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consistent</a:t>
            </a:r>
            <a:r>
              <a:rPr lang="en-US" baseline="0" dirty="0"/>
              <a:t> with this higher AUC, the day level model also had slightly better sensitivity and balanced accuracy, along with comparable specificity to the week level model</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[PAUSE]</a:t>
            </a:r>
          </a:p>
          <a:p>
            <a:endParaRPr lang="en-US" dirty="0"/>
          </a:p>
        </p:txBody>
      </p:sp>
      <p:sp>
        <p:nvSpPr>
          <p:cNvPr id="4" name="Slide Number Placeholder 3"/>
          <p:cNvSpPr>
            <a:spLocks noGrp="1"/>
          </p:cNvSpPr>
          <p:nvPr>
            <p:ph type="sldNum" sz="quarter" idx="5"/>
          </p:nvPr>
        </p:nvSpPr>
        <p:spPr/>
        <p:txBody>
          <a:bodyPr/>
          <a:lstStyle/>
          <a:p>
            <a:fld id="{96EEA8B4-8056-4D7F-A777-28198A08E60F}" type="slidenum">
              <a:rPr lang="en-US" smtClean="0"/>
              <a:t>22</a:t>
            </a:fld>
            <a:endParaRPr lang="en-US"/>
          </a:p>
        </p:txBody>
      </p:sp>
    </p:spTree>
    <p:extLst>
      <p:ext uri="{BB962C8B-B14F-4D97-AF65-F5344CB8AC3E}">
        <p14:creationId xmlns:p14="http://schemas.microsoft.com/office/powerpoint/2010/main" val="2156139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look at the</a:t>
            </a:r>
            <a:r>
              <a:rPr lang="en-US" baseline="0" dirty="0"/>
              <a:t> important features for this model too to get a sense of how it works.</a:t>
            </a:r>
          </a:p>
          <a:p>
            <a:endParaRPr lang="en-US" baseline="0" dirty="0"/>
          </a:p>
          <a:p>
            <a:r>
              <a:rPr lang="en-US" baseline="0" dirty="0"/>
              <a:t>The important EMA items are similar to the week model although this day level model seems to depend more on fewer unique EMA items.</a:t>
            </a:r>
          </a:p>
          <a:p>
            <a:endParaRPr lang="en-US" baseline="0" dirty="0"/>
          </a:p>
          <a:p>
            <a:r>
              <a:rPr lang="en-US" baseline="0" dirty="0"/>
              <a:t>And the </a:t>
            </a:r>
            <a:r>
              <a:rPr lang="en-US" b="1" baseline="0" dirty="0"/>
              <a:t>day of the week</a:t>
            </a:r>
            <a:r>
              <a:rPr lang="en-US" baseline="0" dirty="0"/>
              <a:t> for the lapse window emerges as a useful predictor.  Not surprisingly, Saturdays have higher probability of lapse than other days of the week and the model can take advantage of this.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EA8B4-8056-4D7F-A777-28198A08E6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670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a:t>
            </a:r>
            <a:r>
              <a:rPr lang="en-US" baseline="0" dirty="0"/>
              <a:t> our success with this day level model, we next developed a model with the highest level of temporal precision we could build given how we measured lapses, which was the hour level model.  </a:t>
            </a:r>
            <a:endParaRPr lang="en-US" dirty="0"/>
          </a:p>
          <a:p>
            <a:endParaRPr lang="en-US" dirty="0"/>
          </a:p>
        </p:txBody>
      </p:sp>
      <p:sp>
        <p:nvSpPr>
          <p:cNvPr id="4" name="Slide Number Placeholder 3"/>
          <p:cNvSpPr>
            <a:spLocks noGrp="1"/>
          </p:cNvSpPr>
          <p:nvPr>
            <p:ph type="sldNum" sz="quarter" idx="10"/>
          </p:nvPr>
        </p:nvSpPr>
        <p:spPr/>
        <p:txBody>
          <a:bodyPr/>
          <a:lstStyle/>
          <a:p>
            <a:fld id="{96EEA8B4-8056-4D7F-A777-28198A08E60F}" type="slidenum">
              <a:rPr lang="en-US" smtClean="0"/>
              <a:t>24</a:t>
            </a:fld>
            <a:endParaRPr lang="en-US"/>
          </a:p>
        </p:txBody>
      </p:sp>
    </p:spTree>
    <p:extLst>
      <p:ext uri="{BB962C8B-B14F-4D97-AF65-F5344CB8AC3E}">
        <p14:creationId xmlns:p14="http://schemas.microsoft.com/office/powerpoint/2010/main" val="1806820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And it turns out that we</a:t>
            </a:r>
            <a:r>
              <a:rPr lang="en-US" baseline="0" dirty="0"/>
              <a:t> can do somewhat better still with hour level predictions.    Here the orange curve represents the ROC curve for the hour level model, which had the best AUC yet, .93</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[PAUSE]</a:t>
            </a:r>
          </a:p>
          <a:p>
            <a:endParaRPr lang="en-US" dirty="0"/>
          </a:p>
        </p:txBody>
      </p:sp>
      <p:sp>
        <p:nvSpPr>
          <p:cNvPr id="4" name="Slide Number Placeholder 3"/>
          <p:cNvSpPr>
            <a:spLocks noGrp="1"/>
          </p:cNvSpPr>
          <p:nvPr>
            <p:ph type="sldNum" sz="quarter" idx="10"/>
          </p:nvPr>
        </p:nvSpPr>
        <p:spPr/>
        <p:txBody>
          <a:bodyPr/>
          <a:lstStyle/>
          <a:p>
            <a:fld id="{96EEA8B4-8056-4D7F-A777-28198A08E60F}" type="slidenum">
              <a:rPr lang="en-US" smtClean="0"/>
              <a:t>25</a:t>
            </a:fld>
            <a:endParaRPr lang="en-US"/>
          </a:p>
        </p:txBody>
      </p:sp>
    </p:spTree>
    <p:extLst>
      <p:ext uri="{BB962C8B-B14F-4D97-AF65-F5344CB8AC3E}">
        <p14:creationId xmlns:p14="http://schemas.microsoft.com/office/powerpoint/2010/main" val="473749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en-US" baseline="0" dirty="0"/>
              <a:t> again, consistent with that AUC, the sensitivity, specificity, and balanced accuracy were higher still for this model.</a:t>
            </a:r>
          </a:p>
          <a:p>
            <a:endParaRPr lang="en-US" baseline="0" dirty="0"/>
          </a:p>
          <a:p>
            <a:r>
              <a:rPr lang="en-US" baseline="0" dirty="0"/>
              <a:t>[PAUSE]</a:t>
            </a:r>
          </a:p>
          <a:p>
            <a:endParaRPr lang="en-US" baseline="0" dirty="0"/>
          </a:p>
          <a:p>
            <a:endParaRPr lang="en-US" dirty="0"/>
          </a:p>
        </p:txBody>
      </p:sp>
      <p:sp>
        <p:nvSpPr>
          <p:cNvPr id="4" name="Slide Number Placeholder 3"/>
          <p:cNvSpPr>
            <a:spLocks noGrp="1"/>
          </p:cNvSpPr>
          <p:nvPr>
            <p:ph type="sldNum" sz="quarter" idx="5"/>
          </p:nvPr>
        </p:nvSpPr>
        <p:spPr/>
        <p:txBody>
          <a:bodyPr/>
          <a:lstStyle/>
          <a:p>
            <a:fld id="{96EEA8B4-8056-4D7F-A777-28198A08E60F}" type="slidenum">
              <a:rPr lang="en-US" smtClean="0"/>
              <a:t>26</a:t>
            </a:fld>
            <a:endParaRPr lang="en-US"/>
          </a:p>
        </p:txBody>
      </p:sp>
    </p:spTree>
    <p:extLst>
      <p:ext uri="{BB962C8B-B14F-4D97-AF65-F5344CB8AC3E}">
        <p14:creationId xmlns:p14="http://schemas.microsoft.com/office/powerpoint/2010/main" val="1857305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important</a:t>
            </a:r>
            <a:r>
              <a:rPr lang="en-US" baseline="0" dirty="0"/>
              <a:t> features, we see this model uses fewer still unique EMA items (only 5 of the 10 items)</a:t>
            </a:r>
          </a:p>
          <a:p>
            <a:endParaRPr lang="en-US" baseline="0" dirty="0"/>
          </a:p>
          <a:p>
            <a:r>
              <a:rPr lang="en-US" baseline="0" dirty="0"/>
              <a:t>The day associated with the lapse window still matters -  hours on Saturday are still higher risk</a:t>
            </a:r>
          </a:p>
          <a:p>
            <a:endParaRPr lang="en-US" baseline="0" dirty="0"/>
          </a:p>
          <a:p>
            <a:r>
              <a:rPr lang="en-US" baseline="0" dirty="0"/>
              <a:t>But now we can also use the hour of the lapse window as a feature too.  And again not surprisingly, lapses are higher probability between 5 pm and midnight than at other times of the day across all days</a:t>
            </a:r>
          </a:p>
        </p:txBody>
      </p:sp>
      <p:sp>
        <p:nvSpPr>
          <p:cNvPr id="4" name="Slide Number Placeholder 3"/>
          <p:cNvSpPr>
            <a:spLocks noGrp="1"/>
          </p:cNvSpPr>
          <p:nvPr>
            <p:ph type="sldNum" sz="quarter" idx="10"/>
          </p:nvPr>
        </p:nvSpPr>
        <p:spPr/>
        <p:txBody>
          <a:bodyPr/>
          <a:lstStyle/>
          <a:p>
            <a:fld id="{96EEA8B4-8056-4D7F-A777-28198A08E60F}" type="slidenum">
              <a:rPr lang="en-US" smtClean="0"/>
              <a:t>27</a:t>
            </a:fld>
            <a:endParaRPr lang="en-US"/>
          </a:p>
        </p:txBody>
      </p:sp>
    </p:spTree>
    <p:extLst>
      <p:ext uri="{BB962C8B-B14F-4D97-AF65-F5344CB8AC3E}">
        <p14:creationId xmlns:p14="http://schemas.microsoft.com/office/powerpoint/2010/main" val="3166691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return one more time</a:t>
            </a:r>
            <a:r>
              <a:rPr lang="en-US" baseline="0" dirty="0"/>
              <a:t> to the performance of these models because I would be remiss if I didn’t complicate the story a bit before we close.  </a:t>
            </a:r>
          </a:p>
          <a:p>
            <a:endParaRPr lang="en-US" baseline="0" dirty="0"/>
          </a:p>
          <a:p>
            <a:r>
              <a:rPr lang="en-US" baseline="0" dirty="0"/>
              <a:t>Clearly, the sensitivity, specificity, and balanced accuracy of all three of these models is encouragingly high</a:t>
            </a:r>
          </a:p>
          <a:p>
            <a:endParaRPr lang="en-US" baseline="0" dirty="0"/>
          </a:p>
          <a:p>
            <a:r>
              <a:rPr lang="en-US" baseline="0" dirty="0"/>
              <a:t>But what is often missed when we evaluate the performance of machine learning models is their positive predictive value or PPV. </a:t>
            </a:r>
          </a:p>
          <a:p>
            <a:endParaRPr lang="en-US" baseline="0" dirty="0"/>
          </a:p>
          <a:p>
            <a:r>
              <a:rPr lang="en-US" baseline="0" dirty="0"/>
              <a:t>PPV looks at the percentage of positive predictions from the model that are actually true lapses. And PPV is often lower when the positive event, in our case, lapses, is infrequent.</a:t>
            </a:r>
            <a:endParaRPr lang="en-US" dirty="0"/>
          </a:p>
        </p:txBody>
      </p:sp>
      <p:sp>
        <p:nvSpPr>
          <p:cNvPr id="4" name="Slide Number Placeholder 3"/>
          <p:cNvSpPr>
            <a:spLocks noGrp="1"/>
          </p:cNvSpPr>
          <p:nvPr>
            <p:ph type="sldNum" sz="quarter" idx="5"/>
          </p:nvPr>
        </p:nvSpPr>
        <p:spPr/>
        <p:txBody>
          <a:bodyPr/>
          <a:lstStyle/>
          <a:p>
            <a:fld id="{96EEA8B4-8056-4D7F-A777-28198A08E60F}" type="slidenum">
              <a:rPr lang="en-US" smtClean="0"/>
              <a:t>28</a:t>
            </a:fld>
            <a:endParaRPr lang="en-US"/>
          </a:p>
        </p:txBody>
      </p:sp>
    </p:spTree>
    <p:extLst>
      <p:ext uri="{BB962C8B-B14F-4D97-AF65-F5344CB8AC3E}">
        <p14:creationId xmlns:p14="http://schemas.microsoft.com/office/powerpoint/2010/main" val="3397145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haven’t talked about the</a:t>
            </a:r>
            <a:r>
              <a:rPr lang="en-US" baseline="0" dirty="0"/>
              <a:t> frequency of lapses across the three lapse windows, but it should be intuitively clear that the percent of weeks that contain a lapse will be higher than the percent of days that contain a lapse, and that the percent of hours that contain a lapse will be lower still.  </a:t>
            </a:r>
          </a:p>
          <a:p>
            <a:endParaRPr lang="en-US" baseline="0" dirty="0"/>
          </a:p>
          <a:p>
            <a:r>
              <a:rPr lang="en-US" baseline="0" dirty="0"/>
              <a:t>And this is what we see in our data.</a:t>
            </a:r>
            <a:endParaRPr lang="en-US" dirty="0"/>
          </a:p>
          <a:p>
            <a:endParaRPr lang="en-US" dirty="0"/>
          </a:p>
        </p:txBody>
      </p:sp>
      <p:sp>
        <p:nvSpPr>
          <p:cNvPr id="4" name="Slide Number Placeholder 3"/>
          <p:cNvSpPr>
            <a:spLocks noGrp="1"/>
          </p:cNvSpPr>
          <p:nvPr>
            <p:ph type="sldNum" sz="quarter" idx="5"/>
          </p:nvPr>
        </p:nvSpPr>
        <p:spPr/>
        <p:txBody>
          <a:bodyPr/>
          <a:lstStyle/>
          <a:p>
            <a:fld id="{96EEA8B4-8056-4D7F-A777-28198A08E60F}" type="slidenum">
              <a:rPr lang="en-US" smtClean="0"/>
              <a:t>29</a:t>
            </a:fld>
            <a:endParaRPr lang="en-US"/>
          </a:p>
        </p:txBody>
      </p:sp>
    </p:spTree>
    <p:extLst>
      <p:ext uri="{BB962C8B-B14F-4D97-AF65-F5344CB8AC3E}">
        <p14:creationId xmlns:p14="http://schemas.microsoft.com/office/powerpoint/2010/main" val="338003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failure to treat is even more troubling for vulnerable groups.  Black and </a:t>
            </a:r>
            <a:r>
              <a:rPr lang="en-US" dirty="0" err="1"/>
              <a:t>LatinX</a:t>
            </a:r>
            <a:r>
              <a:rPr lang="en-US" dirty="0"/>
              <a:t> adults receive mental healthcare services at only half the rate of whites.  </a:t>
            </a:r>
          </a:p>
          <a:p>
            <a:endParaRPr lang="en-US" dirty="0"/>
          </a:p>
          <a:p>
            <a:r>
              <a:rPr lang="en-US" dirty="0"/>
              <a:t>And similar mental healthcare disparities exist for people living in rural communities and for those with lower incomes.</a:t>
            </a:r>
          </a:p>
        </p:txBody>
      </p:sp>
      <p:sp>
        <p:nvSpPr>
          <p:cNvPr id="4" name="Slide Number Placeholder 3"/>
          <p:cNvSpPr>
            <a:spLocks noGrp="1"/>
          </p:cNvSpPr>
          <p:nvPr>
            <p:ph type="sldNum" sz="quarter" idx="10"/>
          </p:nvPr>
        </p:nvSpPr>
        <p:spPr/>
        <p:txBody>
          <a:bodyPr/>
          <a:lstStyle/>
          <a:p>
            <a:fld id="{96EEA8B4-8056-4D7F-A777-28198A08E60F}" type="slidenum">
              <a:rPr lang="en-US" smtClean="0"/>
              <a:t>3</a:t>
            </a:fld>
            <a:endParaRPr lang="en-US"/>
          </a:p>
        </p:txBody>
      </p:sp>
    </p:spTree>
    <p:extLst>
      <p:ext uri="{BB962C8B-B14F-4D97-AF65-F5344CB8AC3E}">
        <p14:creationId xmlns:p14="http://schemas.microsoft.com/office/powerpoint/2010/main" val="2782318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a:t>
            </a:r>
            <a:r>
              <a:rPr lang="en-US" baseline="0" dirty="0"/>
              <a:t> of this, we see relatively low PPV for our models – and particularly the day and the hour level models.</a:t>
            </a:r>
          </a:p>
          <a:p>
            <a:endParaRPr lang="en-US" baseline="0" dirty="0"/>
          </a:p>
          <a:p>
            <a:r>
              <a:rPr lang="en-US" baseline="0" dirty="0"/>
              <a:t>These models catch most lapses (they have hi sensitivity), and they correctly label most no-lapse observations as well (hi specificity). But when you consider their positive predictions, a high percentage of these lapse predictions are false alarms.  </a:t>
            </a:r>
          </a:p>
          <a:p>
            <a:endParaRPr lang="en-US" baseline="0" dirty="0"/>
          </a:p>
          <a:p>
            <a:r>
              <a:rPr lang="en-US" baseline="0" dirty="0"/>
              <a:t>This has two big implications.</a:t>
            </a:r>
          </a:p>
          <a:p>
            <a:endParaRPr lang="en-US" baseline="0" dirty="0"/>
          </a:p>
          <a:p>
            <a:r>
              <a:rPr lang="en-US" baseline="0" dirty="0"/>
              <a:t>First, we need to consider the impact of false alarms when using these predictions.  It may </a:t>
            </a:r>
            <a:r>
              <a:rPr lang="en-US" b="1" baseline="0" dirty="0"/>
              <a:t>not</a:t>
            </a:r>
            <a:r>
              <a:rPr lang="en-US" baseline="0" dirty="0"/>
              <a:t> be problematic to encourage the patient to use their digital therapeutic in cases where the model makes a positive lapse prediction because the cost of a false alarm in that instance is low.  More </a:t>
            </a:r>
            <a:r>
              <a:rPr lang="en-US" baseline="0" dirty="0" err="1"/>
              <a:t>DTx</a:t>
            </a:r>
            <a:r>
              <a:rPr lang="en-US" baseline="0" dirty="0"/>
              <a:t> use is likely always good.</a:t>
            </a:r>
          </a:p>
          <a:p>
            <a:endParaRPr lang="en-US" baseline="0" dirty="0"/>
          </a:p>
          <a:p>
            <a:r>
              <a:rPr lang="en-US" baseline="0" dirty="0"/>
              <a:t>But we may </a:t>
            </a:r>
            <a:r>
              <a:rPr lang="en-US" b="1" baseline="0" dirty="0"/>
              <a:t>not want to encourage </a:t>
            </a:r>
            <a:r>
              <a:rPr lang="en-US" baseline="0" dirty="0"/>
              <a:t>the use of more costly treatments if PPV is low.</a:t>
            </a:r>
          </a:p>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96EEA8B4-8056-4D7F-A777-28198A08E60F}" type="slidenum">
              <a:rPr lang="en-US" smtClean="0"/>
              <a:t>30</a:t>
            </a:fld>
            <a:endParaRPr lang="en-US"/>
          </a:p>
        </p:txBody>
      </p:sp>
    </p:spTree>
    <p:extLst>
      <p:ext uri="{BB962C8B-B14F-4D97-AF65-F5344CB8AC3E}">
        <p14:creationId xmlns:p14="http://schemas.microsoft.com/office/powerpoint/2010/main" val="3509151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if we need higher PPV, we may be able to get it by using a </a:t>
            </a:r>
            <a:r>
              <a:rPr lang="en-US" baseline="0" dirty="0"/>
              <a:t>decision threshold that is higher than .5</a:t>
            </a:r>
          </a:p>
          <a:p>
            <a:endParaRPr lang="en-US" baseline="0" dirty="0"/>
          </a:p>
          <a:p>
            <a:r>
              <a:rPr lang="en-US" baseline="0" dirty="0"/>
              <a:t>Here I am showing you the performance of the day level model when we use the default .5 threshold that you saw previously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6EEA8B4-8056-4D7F-A777-28198A08E60F}" type="slidenum">
              <a:rPr lang="en-US" smtClean="0"/>
              <a:t>31</a:t>
            </a:fld>
            <a:endParaRPr lang="en-US"/>
          </a:p>
        </p:txBody>
      </p:sp>
    </p:spTree>
    <p:extLst>
      <p:ext uri="{BB962C8B-B14F-4D97-AF65-F5344CB8AC3E}">
        <p14:creationId xmlns:p14="http://schemas.microsoft.com/office/powerpoint/2010/main" val="3999061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if we move the threshold up to .9</a:t>
            </a:r>
            <a:r>
              <a:rPr lang="en-US" baseline="0" dirty="0"/>
              <a:t> before we call an observation a lapse, we can increase the PPV from .32 to .83.</a:t>
            </a:r>
          </a:p>
          <a:p>
            <a:endParaRPr lang="en-US" baseline="0" dirty="0"/>
          </a:p>
          <a:p>
            <a:r>
              <a:rPr lang="en-US" baseline="0" dirty="0"/>
              <a:t>And this is what we will need to do if we want to recommend more costly treatments or other actions where false alarms may be problematic.</a:t>
            </a:r>
            <a:endParaRPr lang="en-US" dirty="0"/>
          </a:p>
        </p:txBody>
      </p:sp>
      <p:sp>
        <p:nvSpPr>
          <p:cNvPr id="4" name="Slide Number Placeholder 3"/>
          <p:cNvSpPr>
            <a:spLocks noGrp="1"/>
          </p:cNvSpPr>
          <p:nvPr>
            <p:ph type="sldNum" sz="quarter" idx="10"/>
          </p:nvPr>
        </p:nvSpPr>
        <p:spPr/>
        <p:txBody>
          <a:bodyPr/>
          <a:lstStyle/>
          <a:p>
            <a:fld id="{96EEA8B4-8056-4D7F-A777-28198A08E60F}" type="slidenum">
              <a:rPr lang="en-US" smtClean="0"/>
              <a:t>32</a:t>
            </a:fld>
            <a:endParaRPr lang="en-US"/>
          </a:p>
        </p:txBody>
      </p:sp>
    </p:spTree>
    <p:extLst>
      <p:ext uri="{BB962C8B-B14F-4D97-AF65-F5344CB8AC3E}">
        <p14:creationId xmlns:p14="http://schemas.microsoft.com/office/powerpoint/2010/main" val="42313471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to recap our main take-</a:t>
            </a:r>
            <a:r>
              <a:rPr lang="en-US" baseline="0" dirty="0" err="1"/>
              <a:t>aways</a:t>
            </a:r>
            <a:endParaRPr lang="en-US" baseline="0" dirty="0"/>
          </a:p>
          <a:p>
            <a:endParaRPr lang="en-US" baseline="0" dirty="0"/>
          </a:p>
          <a:p>
            <a:r>
              <a:rPr lang="en-US" baseline="0" dirty="0"/>
              <a:t>- We were generally encouraged by these preliminary models.</a:t>
            </a:r>
          </a:p>
          <a:p>
            <a:endParaRPr lang="en-US" baseline="0" dirty="0"/>
          </a:p>
          <a:p>
            <a:r>
              <a:rPr lang="en-US" baseline="0" dirty="0"/>
              <a:t>- We’ve demonstrated that we can get relatively high combined sensitivity and specificity</a:t>
            </a:r>
          </a:p>
          <a:p>
            <a:endParaRPr lang="en-US" baseline="0" dirty="0"/>
          </a:p>
          <a:p>
            <a:r>
              <a:rPr lang="en-US" baseline="0" dirty="0"/>
              <a:t>- We can do this for not only coarse one week windows but also temporally precise windows down to one hour</a:t>
            </a:r>
          </a:p>
          <a:p>
            <a:endParaRPr lang="en-US" baseline="0" dirty="0"/>
          </a:p>
          <a:p>
            <a:r>
              <a:rPr lang="en-US" baseline="0" dirty="0"/>
              <a:t>- But we also recognize that depending on what we will use the predictions for, we may need to adjust decision thresholds to trade off sensitivity for greater positive predictive value.</a:t>
            </a:r>
            <a:endParaRPr lang="en-US" dirty="0"/>
          </a:p>
        </p:txBody>
      </p:sp>
      <p:sp>
        <p:nvSpPr>
          <p:cNvPr id="4" name="Slide Number Placeholder 3"/>
          <p:cNvSpPr>
            <a:spLocks noGrp="1"/>
          </p:cNvSpPr>
          <p:nvPr>
            <p:ph type="sldNum" sz="quarter" idx="10"/>
          </p:nvPr>
        </p:nvSpPr>
        <p:spPr/>
        <p:txBody>
          <a:bodyPr/>
          <a:lstStyle/>
          <a:p>
            <a:fld id="{96EEA8B4-8056-4D7F-A777-28198A08E60F}" type="slidenum">
              <a:rPr lang="en-US" smtClean="0"/>
              <a:t>33</a:t>
            </a:fld>
            <a:endParaRPr lang="en-US"/>
          </a:p>
        </p:txBody>
      </p:sp>
    </p:spTree>
    <p:extLst>
      <p:ext uri="{BB962C8B-B14F-4D97-AF65-F5344CB8AC3E}">
        <p14:creationId xmlns:p14="http://schemas.microsoft.com/office/powerpoint/2010/main" val="1711023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Arial" panose="020B0604020202020204" pitchFamily="34" charset="0"/>
                <a:cs typeface="Arial" panose="020B0604020202020204" pitchFamily="34" charset="0"/>
              </a:rPr>
              <a:t>One of the </a:t>
            </a:r>
            <a:r>
              <a:rPr lang="en-US" sz="1200" b="1" dirty="0">
                <a:latin typeface="Arial" panose="020B0604020202020204" pitchFamily="34" charset="0"/>
                <a:cs typeface="Arial" panose="020B0604020202020204" pitchFamily="34" charset="0"/>
              </a:rPr>
              <a:t>key next steps</a:t>
            </a:r>
            <a:r>
              <a:rPr lang="en-US" sz="1200" b="0" dirty="0">
                <a:latin typeface="Arial" panose="020B0604020202020204" pitchFamily="34" charset="0"/>
                <a:cs typeface="Arial" panose="020B0604020202020204" pitchFamily="34" charset="0"/>
              </a:rPr>
              <a:t> is</a:t>
            </a:r>
            <a:r>
              <a:rPr lang="en-US" sz="1200" b="0" baseline="0" dirty="0">
                <a:latin typeface="Arial" panose="020B0604020202020204" pitchFamily="34" charset="0"/>
                <a:cs typeface="Arial" panose="020B0604020202020204" pitchFamily="34" charset="0"/>
              </a:rPr>
              <a:t> to develop models that </a:t>
            </a:r>
            <a:r>
              <a:rPr lang="en-US" sz="1200" b="1" baseline="0" dirty="0">
                <a:latin typeface="Arial" panose="020B0604020202020204" pitchFamily="34" charset="0"/>
                <a:cs typeface="Arial" panose="020B0604020202020204" pitchFamily="34" charset="0"/>
              </a:rPr>
              <a:t>rely more on passive sensing </a:t>
            </a:r>
            <a:r>
              <a:rPr lang="en-US" sz="1200" b="0" baseline="0" dirty="0">
                <a:latin typeface="Arial" panose="020B0604020202020204" pitchFamily="34" charset="0"/>
                <a:cs typeface="Arial" panose="020B0604020202020204" pitchFamily="34" charset="0"/>
              </a:rPr>
              <a:t>rather than EMA to lower the patient burden of using these systems long term.   To this end, we have started to build preliminary models using GPS.  </a:t>
            </a:r>
          </a:p>
          <a:p>
            <a:endParaRPr lang="en-US" sz="1200" b="0" baseline="0" dirty="0">
              <a:latin typeface="Arial" panose="020B0604020202020204" pitchFamily="34" charset="0"/>
              <a:cs typeface="Arial" panose="020B0604020202020204" pitchFamily="34" charset="0"/>
            </a:endParaRPr>
          </a:p>
          <a:p>
            <a:r>
              <a:rPr lang="en-US" sz="1200" b="0" baseline="0" dirty="0">
                <a:latin typeface="Arial" panose="020B0604020202020204" pitchFamily="34" charset="0"/>
                <a:cs typeface="Arial" panose="020B0604020202020204" pitchFamily="34" charset="0"/>
              </a:rPr>
              <a:t>There is clearly predictive signal in the GPS but likely not enough to stand alone as the only features.   We are seeing AUCs in the low .7s when we use only GPS to predict future lapses.  </a:t>
            </a:r>
          </a:p>
          <a:p>
            <a:endParaRPr lang="en-US" sz="1200" b="0" baseline="0" dirty="0">
              <a:latin typeface="Arial" panose="020B0604020202020204" pitchFamily="34" charset="0"/>
              <a:cs typeface="Arial" panose="020B0604020202020204" pitchFamily="34" charset="0"/>
            </a:endParaRPr>
          </a:p>
          <a:p>
            <a:r>
              <a:rPr lang="en-US" sz="1200" b="0" baseline="0" dirty="0">
                <a:latin typeface="Arial" panose="020B0604020202020204" pitchFamily="34" charset="0"/>
                <a:cs typeface="Arial" panose="020B0604020202020204" pitchFamily="34" charset="0"/>
              </a:rPr>
              <a:t>However, when we add GPS to the EMA models that I described today, we appear to need fewer unique EMA items to get the same level of model performance.   So the addition of GPS may serve to lower patient burden while maintaining model performance.</a:t>
            </a:r>
            <a:endParaRPr lang="en-US" b="0" dirty="0"/>
          </a:p>
        </p:txBody>
      </p:sp>
      <p:sp>
        <p:nvSpPr>
          <p:cNvPr id="4" name="Slide Number Placeholder 3"/>
          <p:cNvSpPr>
            <a:spLocks noGrp="1"/>
          </p:cNvSpPr>
          <p:nvPr>
            <p:ph type="sldNum" sz="quarter" idx="10"/>
          </p:nvPr>
        </p:nvSpPr>
        <p:spPr/>
        <p:txBody>
          <a:bodyPr/>
          <a:lstStyle/>
          <a:p>
            <a:fld id="{96EEA8B4-8056-4D7F-A777-28198A08E60F}" type="slidenum">
              <a:rPr lang="en-US" smtClean="0"/>
              <a:t>34</a:t>
            </a:fld>
            <a:endParaRPr lang="en-US"/>
          </a:p>
        </p:txBody>
      </p:sp>
    </p:spTree>
    <p:extLst>
      <p:ext uri="{BB962C8B-B14F-4D97-AF65-F5344CB8AC3E}">
        <p14:creationId xmlns:p14="http://schemas.microsoft.com/office/powerpoint/2010/main" val="21935912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NEED TEXT</a:t>
            </a:r>
            <a:r>
              <a:rPr lang="en-US" b="0" baseline="0" dirty="0"/>
              <a:t> FOR THIS BUT ITS IMPORTANT.   FOCUS ON lead = 0 for 1 hour and JIT – distraction, urge surfing but lead = 1 week for contact with therapist, sponsor, supportive friends and family, etc.</a:t>
            </a:r>
            <a:endParaRPr lang="en-US" b="0" dirty="0"/>
          </a:p>
        </p:txBody>
      </p:sp>
      <p:sp>
        <p:nvSpPr>
          <p:cNvPr id="4" name="Slide Number Placeholder 3"/>
          <p:cNvSpPr>
            <a:spLocks noGrp="1"/>
          </p:cNvSpPr>
          <p:nvPr>
            <p:ph type="sldNum" sz="quarter" idx="10"/>
          </p:nvPr>
        </p:nvSpPr>
        <p:spPr/>
        <p:txBody>
          <a:bodyPr/>
          <a:lstStyle/>
          <a:p>
            <a:fld id="{96EEA8B4-8056-4D7F-A777-28198A08E60F}" type="slidenum">
              <a:rPr lang="en-US" smtClean="0"/>
              <a:t>35</a:t>
            </a:fld>
            <a:endParaRPr lang="en-US"/>
          </a:p>
        </p:txBody>
      </p:sp>
    </p:spTree>
    <p:extLst>
      <p:ext uri="{BB962C8B-B14F-4D97-AF65-F5344CB8AC3E}">
        <p14:creationId xmlns:p14="http://schemas.microsoft.com/office/powerpoint/2010/main" val="1198043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Arial" panose="020B0604020202020204" pitchFamily="34" charset="0"/>
                <a:cs typeface="Arial" panose="020B0604020202020204" pitchFamily="34" charset="0"/>
              </a:rPr>
              <a:t>We are excited by the</a:t>
            </a:r>
            <a:r>
              <a:rPr lang="en-US" sz="1200" b="0" baseline="0" dirty="0">
                <a:latin typeface="Arial" panose="020B0604020202020204" pitchFamily="34" charset="0"/>
                <a:cs typeface="Arial" panose="020B0604020202020204" pitchFamily="34" charset="0"/>
              </a:rPr>
              <a:t> early performance of these machine learning models </a:t>
            </a:r>
            <a:r>
              <a:rPr lang="en-US" sz="1200" b="0" dirty="0">
                <a:latin typeface="Arial" panose="020B0604020202020204" pitchFamily="34" charset="0"/>
                <a:cs typeface="Arial" panose="020B0604020202020204" pitchFamily="34" charset="0"/>
              </a:rPr>
              <a:t>BUT I want to</a:t>
            </a:r>
            <a:r>
              <a:rPr lang="en-US" sz="1200" b="0" baseline="0" dirty="0">
                <a:latin typeface="Arial" panose="020B0604020202020204" pitchFamily="34" charset="0"/>
                <a:cs typeface="Arial" panose="020B0604020202020204" pitchFamily="34" charset="0"/>
              </a:rPr>
              <a:t> be clear that </a:t>
            </a:r>
            <a:r>
              <a:rPr lang="en-US" sz="1200" b="0" dirty="0">
                <a:latin typeface="Arial" panose="020B0604020202020204" pitchFamily="34" charset="0"/>
                <a:cs typeface="Arial" panose="020B0604020202020204" pitchFamily="34" charset="0"/>
              </a:rPr>
              <a:t>these are preliminary research studies.  And they included mostly white participants from our local community in Madison,</a:t>
            </a:r>
            <a:r>
              <a:rPr lang="en-US" sz="1200" b="0" baseline="0" dirty="0">
                <a:latin typeface="Arial" panose="020B0604020202020204" pitchFamily="34" charset="0"/>
                <a:cs typeface="Arial" panose="020B0604020202020204" pitchFamily="34" charset="0"/>
              </a:rPr>
              <a:t> WI</a:t>
            </a:r>
            <a:r>
              <a:rPr lang="en-US" sz="1200" b="0" dirty="0">
                <a:latin typeface="Arial" panose="020B0604020202020204" pitchFamily="34" charset="0"/>
                <a:cs typeface="Arial" panose="020B0604020202020204" pitchFamily="34" charset="0"/>
              </a:rPr>
              <a:t>.  </a:t>
            </a:r>
          </a:p>
          <a:p>
            <a:endParaRPr lang="en-US" sz="1200" b="0" dirty="0">
              <a:latin typeface="Arial" panose="020B0604020202020204" pitchFamily="34" charset="0"/>
              <a:cs typeface="Arial" panose="020B0604020202020204" pitchFamily="34" charset="0"/>
            </a:endParaRPr>
          </a:p>
          <a:p>
            <a:r>
              <a:rPr lang="en-US" sz="1200" b="0" dirty="0">
                <a:latin typeface="Arial" panose="020B0604020202020204" pitchFamily="34" charset="0"/>
                <a:cs typeface="Arial" panose="020B0604020202020204" pitchFamily="34" charset="0"/>
              </a:rPr>
              <a:t>Models trained on these participants would be unlikely to work well with black and brown patients or patients from rural communities.  </a:t>
            </a:r>
          </a:p>
          <a:p>
            <a:endParaRPr lang="en-US" sz="1200" b="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Machine</a:t>
            </a:r>
            <a:r>
              <a:rPr lang="en-US" sz="1200" b="0" baseline="0" dirty="0">
                <a:latin typeface="Arial" panose="020B0604020202020204" pitchFamily="34" charset="0"/>
                <a:cs typeface="Arial" panose="020B0604020202020204" pitchFamily="34" charset="0"/>
              </a:rPr>
              <a:t> learning models </a:t>
            </a:r>
            <a:r>
              <a:rPr lang="en-US" sz="1200" b="0" dirty="0">
                <a:latin typeface="Arial" panose="020B0604020202020204" pitchFamily="34" charset="0"/>
                <a:cs typeface="Arial" panose="020B0604020202020204" pitchFamily="34" charset="0"/>
              </a:rPr>
              <a:t>must be trained on diverse samples of patients or their use may exacerbate rather than reduce existing mental healthcare disparities. </a:t>
            </a:r>
          </a:p>
          <a:p>
            <a:endParaRPr lang="en-US" sz="1200" b="0" dirty="0">
              <a:latin typeface="Arial" panose="020B0604020202020204" pitchFamily="34" charset="0"/>
              <a:cs typeface="Arial" panose="020B0604020202020204" pitchFamily="34" charset="0"/>
            </a:endParaRPr>
          </a:p>
          <a:p>
            <a:r>
              <a:rPr lang="en-US" sz="1200" b="0" dirty="0">
                <a:latin typeface="Arial" panose="020B0604020202020204" pitchFamily="34" charset="0"/>
                <a:cs typeface="Arial" panose="020B0604020202020204" pitchFamily="34" charset="0"/>
              </a:rPr>
              <a:t>We are now collecting data for</a:t>
            </a:r>
            <a:r>
              <a:rPr lang="en-US" sz="1200" b="0" baseline="0" dirty="0">
                <a:latin typeface="Arial" panose="020B0604020202020204" pitchFamily="34" charset="0"/>
                <a:cs typeface="Arial" panose="020B0604020202020204" pitchFamily="34" charset="0"/>
              </a:rPr>
              <a:t> a NIDA funded project where we are </a:t>
            </a:r>
            <a:r>
              <a:rPr lang="en-US" sz="1200" b="0" dirty="0">
                <a:latin typeface="Arial" panose="020B0604020202020204" pitchFamily="34" charset="0"/>
                <a:cs typeface="Arial" panose="020B0604020202020204" pitchFamily="34" charset="0"/>
              </a:rPr>
              <a:t>specifically recruiting for racial, ethnic, and geographic diversity across the entire United States</a:t>
            </a:r>
            <a:r>
              <a:rPr lang="en-US" sz="1200" b="0" baseline="0" dirty="0">
                <a:latin typeface="Arial" panose="020B0604020202020204" pitchFamily="34" charset="0"/>
                <a:cs typeface="Arial" panose="020B0604020202020204" pitchFamily="34" charset="0"/>
              </a:rPr>
              <a:t>.</a:t>
            </a:r>
          </a:p>
          <a:p>
            <a:endParaRPr lang="en-US" sz="1200" b="0" baseline="0"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6EEA8B4-8056-4D7F-A777-28198A08E60F}" type="slidenum">
              <a:rPr lang="en-US" smtClean="0"/>
              <a:t>36</a:t>
            </a:fld>
            <a:endParaRPr lang="en-US"/>
          </a:p>
        </p:txBody>
      </p:sp>
    </p:spTree>
    <p:extLst>
      <p:ext uri="{BB962C8B-B14F-4D97-AF65-F5344CB8AC3E}">
        <p14:creationId xmlns:p14="http://schemas.microsoft.com/office/powerpoint/2010/main" val="3048915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Of course,</a:t>
            </a:r>
            <a:r>
              <a:rPr lang="en-US" sz="1200" b="1" baseline="0" dirty="0">
                <a:latin typeface="Arial" panose="020B0604020202020204" pitchFamily="34" charset="0"/>
                <a:cs typeface="Arial" panose="020B0604020202020204" pitchFamily="34" charset="0"/>
              </a:rPr>
              <a:t> accurately predicting future lapses is only useful if these predictions can be used to sustain engagement with treatments and improve clinical outcomes.  </a:t>
            </a:r>
          </a:p>
          <a:p>
            <a:endParaRPr lang="en-US" sz="1200" b="1" baseline="0" dirty="0">
              <a:latin typeface="Arial" panose="020B0604020202020204" pitchFamily="34" charset="0"/>
              <a:cs typeface="Arial" panose="020B0604020202020204" pitchFamily="34" charset="0"/>
            </a:endParaRPr>
          </a:p>
          <a:p>
            <a:r>
              <a:rPr lang="en-US" b="1" dirty="0"/>
              <a:t>We have now started to consider how we can use these</a:t>
            </a:r>
            <a:r>
              <a:rPr lang="en-US" b="1" baseline="0" dirty="0"/>
              <a:t> predictions to help patients optimize their use of a digital therapeutic.  </a:t>
            </a:r>
          </a:p>
          <a:p>
            <a:endParaRPr lang="en-US" b="1" baseline="0" dirty="0"/>
          </a:p>
          <a:p>
            <a:r>
              <a:rPr lang="en-US" b="1" baseline="0" dirty="0"/>
              <a:t>These models may be able to suggest when more use of the </a:t>
            </a:r>
            <a:r>
              <a:rPr lang="en-US" b="1" baseline="0" dirty="0" err="1"/>
              <a:t>DTx</a:t>
            </a:r>
            <a:r>
              <a:rPr lang="en-US" b="1" baseline="0" dirty="0"/>
              <a:t> is needed because lapse risk is increasing or high but we are also hoping that we can use the models to recommend which tools and supports in the </a:t>
            </a:r>
            <a:r>
              <a:rPr lang="en-US" b="1" baseline="0" dirty="0" err="1"/>
              <a:t>DTx</a:t>
            </a:r>
            <a:r>
              <a:rPr lang="en-US" b="1" baseline="0" dirty="0"/>
              <a:t> are best for that patient at that moment in time given their lapse risk probability and dominant features contributing to the lapse prediction.</a:t>
            </a:r>
          </a:p>
          <a:p>
            <a:endParaRPr lang="en-US" b="1" baseline="0" dirty="0"/>
          </a:p>
          <a:p>
            <a:r>
              <a:rPr lang="en-US" b="1" baseline="0" dirty="0"/>
              <a:t>We are also sensitive to the fact that these recommendations from the machine learning models will need to be provided to patients in a transparent manner that also encourages them to trust the algorithm and follow its recommendations.  </a:t>
            </a:r>
          </a:p>
          <a:p>
            <a:endParaRPr lang="en-US" b="1" baseline="0" dirty="0"/>
          </a:p>
          <a:p>
            <a:r>
              <a:rPr lang="en-US" b="1" baseline="0" dirty="0"/>
              <a:t>These are big challenges but we if meet these challenges, we can begin to move from the current beta versions of digital therapeutics to smarter, personalized treatments powered by sensing and AI.</a:t>
            </a:r>
          </a:p>
          <a:p>
            <a:endParaRPr lang="en-US" b="1" baseline="0" dirty="0"/>
          </a:p>
          <a:p>
            <a:r>
              <a:rPr lang="en-US" b="1" baseline="0" dirty="0"/>
              <a:t>Thank you.</a:t>
            </a:r>
          </a:p>
        </p:txBody>
      </p:sp>
      <p:sp>
        <p:nvSpPr>
          <p:cNvPr id="4" name="Slide Number Placeholder 3"/>
          <p:cNvSpPr>
            <a:spLocks noGrp="1"/>
          </p:cNvSpPr>
          <p:nvPr>
            <p:ph type="sldNum" sz="quarter" idx="10"/>
          </p:nvPr>
        </p:nvSpPr>
        <p:spPr/>
        <p:txBody>
          <a:bodyPr/>
          <a:lstStyle/>
          <a:p>
            <a:fld id="{96EEA8B4-8056-4D7F-A777-28198A08E60F}" type="slidenum">
              <a:rPr lang="en-US" smtClean="0"/>
              <a:t>37</a:t>
            </a:fld>
            <a:endParaRPr lang="en-US"/>
          </a:p>
        </p:txBody>
      </p:sp>
    </p:spTree>
    <p:extLst>
      <p:ext uri="{BB962C8B-B14F-4D97-AF65-F5344CB8AC3E}">
        <p14:creationId xmlns:p14="http://schemas.microsoft.com/office/powerpoint/2010/main" val="36769340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EA8B4-8056-4D7F-A777-28198A08E60F}" type="slidenum">
              <a:rPr lang="en-US" smtClean="0"/>
              <a:t>40</a:t>
            </a:fld>
            <a:endParaRPr lang="en-US"/>
          </a:p>
        </p:txBody>
      </p:sp>
    </p:spTree>
    <p:extLst>
      <p:ext uri="{BB962C8B-B14F-4D97-AF65-F5344CB8AC3E}">
        <p14:creationId xmlns:p14="http://schemas.microsoft.com/office/powerpoint/2010/main" val="37800584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EA8B4-8056-4D7F-A777-28198A08E60F}" type="slidenum">
              <a:rPr lang="en-US" smtClean="0"/>
              <a:t>41</a:t>
            </a:fld>
            <a:endParaRPr lang="en-US"/>
          </a:p>
        </p:txBody>
      </p:sp>
    </p:spTree>
    <p:extLst>
      <p:ext uri="{BB962C8B-B14F-4D97-AF65-F5344CB8AC3E}">
        <p14:creationId xmlns:p14="http://schemas.microsoft.com/office/powerpoint/2010/main" val="1750563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Our failure to treat is, unfortunately, not surprising.  There are many well known barriers to receiving traditional mental healthcare.</a:t>
            </a:r>
          </a:p>
          <a:p>
            <a:endParaRPr lang="en-US" baseline="0" dirty="0"/>
          </a:p>
          <a:p>
            <a:r>
              <a:rPr lang="en-US" baseline="0" dirty="0"/>
              <a:t>These include problems with access that are particularly limiting for people living in rural communities</a:t>
            </a:r>
          </a:p>
          <a:p>
            <a:endParaRPr lang="en-US" baseline="0" dirty="0"/>
          </a:p>
          <a:p>
            <a:r>
              <a:rPr lang="en-US" baseline="0" dirty="0"/>
              <a:t>Problems with availability</a:t>
            </a:r>
          </a:p>
          <a:p>
            <a:endParaRPr lang="en-US" baseline="0" dirty="0"/>
          </a:p>
          <a:p>
            <a:r>
              <a:rPr lang="en-US" baseline="0" dirty="0"/>
              <a:t>Treatment costs are often prohibitive for those without health insurance </a:t>
            </a:r>
          </a:p>
          <a:p>
            <a:endParaRPr lang="en-US" baseline="0" dirty="0"/>
          </a:p>
          <a:p>
            <a:r>
              <a:rPr lang="en-US" baseline="0" dirty="0"/>
              <a:t>and stigma and related issues make traditional treatments for mental illness less acceptable to some patients.  </a:t>
            </a:r>
          </a:p>
        </p:txBody>
      </p:sp>
      <p:sp>
        <p:nvSpPr>
          <p:cNvPr id="4" name="Slide Number Placeholder 3"/>
          <p:cNvSpPr>
            <a:spLocks noGrp="1"/>
          </p:cNvSpPr>
          <p:nvPr>
            <p:ph type="sldNum" sz="quarter" idx="10"/>
          </p:nvPr>
        </p:nvSpPr>
        <p:spPr/>
        <p:txBody>
          <a:bodyPr/>
          <a:lstStyle/>
          <a:p>
            <a:fld id="{96EEA8B4-8056-4D7F-A777-28198A08E60F}" type="slidenum">
              <a:rPr lang="en-US" smtClean="0"/>
              <a:t>4</a:t>
            </a:fld>
            <a:endParaRPr lang="en-US"/>
          </a:p>
        </p:txBody>
      </p:sp>
    </p:spTree>
    <p:extLst>
      <p:ext uri="{BB962C8B-B14F-4D97-AF65-F5344CB8AC3E}">
        <p14:creationId xmlns:p14="http://schemas.microsoft.com/office/powerpoint/2010/main" val="22973813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EA8B4-8056-4D7F-A777-28198A08E60F}" type="slidenum">
              <a:rPr lang="en-US" smtClean="0"/>
              <a:t>42</a:t>
            </a:fld>
            <a:endParaRPr lang="en-US"/>
          </a:p>
        </p:txBody>
      </p:sp>
    </p:spTree>
    <p:extLst>
      <p:ext uri="{BB962C8B-B14F-4D97-AF65-F5344CB8AC3E}">
        <p14:creationId xmlns:p14="http://schemas.microsoft.com/office/powerpoint/2010/main" val="17451922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EA8B4-8056-4D7F-A777-28198A08E60F}" type="slidenum">
              <a:rPr lang="en-US" smtClean="0"/>
              <a:t>43</a:t>
            </a:fld>
            <a:endParaRPr lang="en-US"/>
          </a:p>
        </p:txBody>
      </p:sp>
    </p:spTree>
    <p:extLst>
      <p:ext uri="{BB962C8B-B14F-4D97-AF65-F5344CB8AC3E}">
        <p14:creationId xmlns:p14="http://schemas.microsoft.com/office/powerpoint/2010/main" val="15295875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EA8B4-8056-4D7F-A777-28198A08E60F}" type="slidenum">
              <a:rPr lang="en-US" smtClean="0"/>
              <a:t>44</a:t>
            </a:fld>
            <a:endParaRPr lang="en-US"/>
          </a:p>
        </p:txBody>
      </p:sp>
    </p:spTree>
    <p:extLst>
      <p:ext uri="{BB962C8B-B14F-4D97-AF65-F5344CB8AC3E}">
        <p14:creationId xmlns:p14="http://schemas.microsoft.com/office/powerpoint/2010/main" val="2493217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Fortunately, digital therapeutics</a:t>
            </a:r>
            <a:r>
              <a:rPr lang="en-US" baseline="0" dirty="0"/>
              <a:t> are now being developed and used by patients to address many of these treatment barriers.</a:t>
            </a:r>
          </a:p>
          <a:p>
            <a:endParaRPr lang="en-US" baseline="0" dirty="0"/>
          </a:p>
          <a:p>
            <a:r>
              <a:rPr lang="en-US" baseline="0" dirty="0"/>
              <a:t>These digital therapeutics can be combined with traditional treatments to reduce barriers because they are</a:t>
            </a:r>
          </a:p>
          <a:p>
            <a:endParaRPr lang="en-US" baseline="0" dirty="0"/>
          </a:p>
          <a:p>
            <a:r>
              <a:rPr lang="en-US" baseline="0" dirty="0"/>
              <a:t>-Accessible everywhere</a:t>
            </a:r>
          </a:p>
          <a:p>
            <a:r>
              <a:rPr lang="en-US" baseline="0" dirty="0"/>
              <a:t>-Available everyday, 24/7</a:t>
            </a:r>
          </a:p>
          <a:p>
            <a:r>
              <a:rPr lang="en-US" baseline="0" dirty="0"/>
              <a:t>-and </a:t>
            </a:r>
            <a:r>
              <a:rPr lang="en-US" baseline="0" dirty="0" err="1"/>
              <a:t>highlighly</a:t>
            </a:r>
            <a:r>
              <a:rPr lang="en-US" baseline="0" dirty="0"/>
              <a:t> scalable, which may lower costs</a:t>
            </a:r>
          </a:p>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96EEA8B4-8056-4D7F-A777-28198A08E60F}" type="slidenum">
              <a:rPr lang="en-US" smtClean="0"/>
              <a:t>5</a:t>
            </a:fld>
            <a:endParaRPr lang="en-US"/>
          </a:p>
        </p:txBody>
      </p:sp>
    </p:spTree>
    <p:extLst>
      <p:ext uri="{BB962C8B-B14F-4D97-AF65-F5344CB8AC3E}">
        <p14:creationId xmlns:p14="http://schemas.microsoft.com/office/powerpoint/2010/main" val="2776333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these benefits would be meaningless if digital therapeutics were not effective.</a:t>
            </a:r>
          </a:p>
          <a:p>
            <a:endParaRPr lang="en-US" dirty="0"/>
          </a:p>
          <a:p>
            <a:r>
              <a:rPr lang="en-US" dirty="0"/>
              <a:t>But they are.  </a:t>
            </a:r>
          </a:p>
          <a:p>
            <a:endParaRPr lang="en-US" dirty="0"/>
          </a:p>
          <a:p>
            <a:r>
              <a:rPr lang="en-US" dirty="0"/>
              <a:t>For example, patients with substance use disorders who use a digital therapeutic have almost double the odds of being abstinent from alcohol or other drugs</a:t>
            </a:r>
          </a:p>
          <a:p>
            <a:endParaRPr lang="en-US" baseline="0" dirty="0"/>
          </a:p>
          <a:p>
            <a:r>
              <a:rPr lang="en-US" dirty="0"/>
              <a:t>These increases in abstinence from using digital therapeutics are observed not only when compared to patients on wait lists, who have yet to gain access to treatment but also when digital therapeutics are added on top of traditional treatments for substance use disorders.</a:t>
            </a:r>
            <a:endParaRPr lang="en-US" baseline="0" dirty="0"/>
          </a:p>
          <a:p>
            <a:endParaRPr lang="en-US" dirty="0"/>
          </a:p>
          <a:p>
            <a:r>
              <a:rPr lang="en-US" dirty="0"/>
              <a:t>And these benefits are durable - they have been documented up to 12 months after the start of treatment.  </a:t>
            </a:r>
          </a:p>
          <a:p>
            <a:r>
              <a:rPr lang="en-US" dirty="0"/>
              <a:t> </a:t>
            </a:r>
          </a:p>
        </p:txBody>
      </p:sp>
      <p:sp>
        <p:nvSpPr>
          <p:cNvPr id="4" name="Slide Number Placeholder 3"/>
          <p:cNvSpPr>
            <a:spLocks noGrp="1"/>
          </p:cNvSpPr>
          <p:nvPr>
            <p:ph type="sldNum" sz="quarter" idx="5"/>
          </p:nvPr>
        </p:nvSpPr>
        <p:spPr/>
        <p:txBody>
          <a:bodyPr/>
          <a:lstStyle/>
          <a:p>
            <a:fld id="{96EEA8B4-8056-4D7F-A777-28198A08E60F}" type="slidenum">
              <a:rPr lang="en-US" smtClean="0"/>
              <a:t>6</a:t>
            </a:fld>
            <a:endParaRPr lang="en-US"/>
          </a:p>
        </p:txBody>
      </p:sp>
    </p:spTree>
    <p:extLst>
      <p:ext uri="{BB962C8B-B14F-4D97-AF65-F5344CB8AC3E}">
        <p14:creationId xmlns:p14="http://schemas.microsoft.com/office/powerpoint/2010/main" val="2368703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apps are in use today with patients with SUD</a:t>
            </a:r>
            <a:r>
              <a:rPr lang="en-US" baseline="0" dirty="0"/>
              <a:t> a</a:t>
            </a:r>
            <a:r>
              <a:rPr lang="en-US" dirty="0"/>
              <a:t>nd at least two have recently received FDA approval</a:t>
            </a:r>
            <a:r>
              <a:rPr lang="en-US" baseline="0" dirty="0"/>
              <a:t>.  However, I think they are still best considered beta versions relative to their full potential. </a:t>
            </a:r>
          </a:p>
          <a:p>
            <a:endParaRPr lang="en-US" baseline="0" dirty="0"/>
          </a:p>
          <a:p>
            <a:r>
              <a:rPr lang="en-US" dirty="0"/>
              <a:t>Their power comes from easy, 24/7 access to their many supports - the treatments, tools, and services built into these smartphone apps.</a:t>
            </a:r>
            <a:br>
              <a:rPr lang="en-US" dirty="0"/>
            </a:br>
            <a:br>
              <a:rPr lang="en-US" dirty="0"/>
            </a:br>
            <a:r>
              <a:rPr lang="en-US" dirty="0"/>
              <a:t>But this is also their Achilles heel.  As the patient using these apps, you now have to tackle difficult questions like:</a:t>
            </a:r>
            <a:br>
              <a:rPr lang="en-US" dirty="0"/>
            </a:br>
            <a:r>
              <a:rPr lang="en-US" dirty="0"/>
              <a:t> </a:t>
            </a:r>
            <a:br>
              <a:rPr lang="en-US" dirty="0"/>
            </a:br>
            <a:r>
              <a:rPr lang="en-US" dirty="0"/>
              <a:t>* When should I use them?</a:t>
            </a:r>
            <a:br>
              <a:rPr lang="en-US" dirty="0"/>
            </a:br>
            <a:r>
              <a:rPr lang="en-US" dirty="0"/>
              <a:t>* For how long?</a:t>
            </a:r>
            <a:br>
              <a:rPr lang="en-US" dirty="0"/>
            </a:br>
            <a:r>
              <a:rPr lang="en-US" dirty="0"/>
              <a:t>* Which of their many supports are best for me?</a:t>
            </a:r>
            <a:br>
              <a:rPr lang="en-US" dirty="0"/>
            </a:br>
            <a:r>
              <a:rPr lang="en-US" dirty="0"/>
              <a:t>* And which are best for me </a:t>
            </a:r>
            <a:r>
              <a:rPr lang="en-US" sz="1200" b="1" kern="1200" dirty="0">
                <a:solidFill>
                  <a:schemeClr val="tx1"/>
                </a:solidFill>
                <a:effectLst/>
                <a:latin typeface="+mn-lt"/>
                <a:ea typeface="+mn-ea"/>
                <a:cs typeface="+mn-cs"/>
              </a:rPr>
              <a:t>**right now**</a:t>
            </a:r>
            <a:r>
              <a:rPr lang="en-US" dirty="0"/>
              <a:t>, at this moment in time?</a:t>
            </a:r>
          </a:p>
        </p:txBody>
      </p:sp>
      <p:sp>
        <p:nvSpPr>
          <p:cNvPr id="4" name="Slide Number Placeholder 3"/>
          <p:cNvSpPr>
            <a:spLocks noGrp="1"/>
          </p:cNvSpPr>
          <p:nvPr>
            <p:ph type="sldNum" sz="quarter" idx="10"/>
          </p:nvPr>
        </p:nvSpPr>
        <p:spPr/>
        <p:txBody>
          <a:bodyPr/>
          <a:lstStyle/>
          <a:p>
            <a:fld id="{96EEA8B4-8056-4D7F-A777-28198A08E60F}" type="slidenum">
              <a:rPr lang="en-US" smtClean="0"/>
              <a:t>7</a:t>
            </a:fld>
            <a:endParaRPr lang="en-US"/>
          </a:p>
        </p:txBody>
      </p:sp>
    </p:spTree>
    <p:extLst>
      <p:ext uri="{BB962C8B-B14F-4D97-AF65-F5344CB8AC3E}">
        <p14:creationId xmlns:p14="http://schemas.microsoft.com/office/powerpoint/2010/main" val="3807236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research team became interested in these issues when my colleague Dave Gustafson, the developer of a leading digital therapeutic for substance use disorders, approached us with a simple question. He asked...  </a:t>
            </a:r>
            <a:br>
              <a:rPr lang="en-US" dirty="0"/>
            </a:br>
            <a:br>
              <a:rPr lang="en-US" dirty="0"/>
            </a:br>
            <a:r>
              <a:rPr lang="en-US" dirty="0"/>
              <a:t>&gt; "Could you predict not only who might be at greatest risk for relapse</a:t>
            </a:r>
            <a:br>
              <a:rPr lang="en-US" dirty="0"/>
            </a:br>
            <a:r>
              <a:rPr lang="en-US" dirty="0"/>
              <a:t>&gt; but </a:t>
            </a:r>
            <a:r>
              <a:rPr lang="en-US" sz="1200" b="1" kern="1200" dirty="0">
                <a:solidFill>
                  <a:schemeClr val="tx1"/>
                </a:solidFill>
                <a:effectLst/>
                <a:latin typeface="+mn-lt"/>
                <a:ea typeface="+mn-ea"/>
                <a:cs typeface="+mn-cs"/>
              </a:rPr>
              <a:t>precisely when</a:t>
            </a:r>
            <a:r>
              <a:rPr lang="en-US" dirty="0"/>
              <a:t> that relapse might occur and </a:t>
            </a:r>
            <a:br>
              <a:rPr lang="en-US" dirty="0"/>
            </a:br>
            <a:r>
              <a:rPr lang="en-US" dirty="0"/>
              <a:t>&gt; </a:t>
            </a:r>
            <a:r>
              <a:rPr lang="en-US" sz="1200" b="1" kern="1200" dirty="0">
                <a:solidFill>
                  <a:schemeClr val="tx1"/>
                </a:solidFill>
                <a:effectLst/>
                <a:latin typeface="+mn-lt"/>
                <a:ea typeface="+mn-ea"/>
                <a:cs typeface="+mn-cs"/>
              </a:rPr>
              <a:t>how best to intervene</a:t>
            </a:r>
            <a:r>
              <a:rPr lang="en-US" dirty="0"/>
              <a:t> to prevent it"  </a:t>
            </a:r>
            <a:br>
              <a:rPr lang="en-US" dirty="0"/>
            </a:br>
            <a:br>
              <a:rPr lang="en-US" dirty="0"/>
            </a:br>
            <a:r>
              <a:rPr lang="en-US" dirty="0"/>
              <a:t>Dave had just completed a large study demonstrating the effectiveness of his app. However, he also noticed many of the people who relapsed hadn't used the app in the days leading up to that relapse.  And others who had relapsed hadn't used the specific supports in the app that he would have thought would be most effective for them.</a:t>
            </a:r>
            <a:br>
              <a:rPr lang="en-US" dirty="0"/>
            </a:br>
            <a:br>
              <a:rPr lang="en-US" dirty="0"/>
            </a:br>
            <a:r>
              <a:rPr lang="en-US" dirty="0"/>
              <a:t>The next wave of digital therapeutics, lets call them </a:t>
            </a:r>
            <a:r>
              <a:rPr lang="en-US" sz="1200" b="1" kern="1200" dirty="0">
                <a:solidFill>
                  <a:schemeClr val="tx1"/>
                </a:solidFill>
                <a:effectLst/>
                <a:latin typeface="+mn-lt"/>
                <a:ea typeface="+mn-ea"/>
                <a:cs typeface="+mn-cs"/>
              </a:rPr>
              <a:t>smart digital therapeutics</a:t>
            </a:r>
            <a:r>
              <a:rPr lang="en-US" dirty="0"/>
              <a:t>, must learn to know us well enough </a:t>
            </a:r>
            <a:r>
              <a:rPr lang="en-US" b="1" dirty="0"/>
              <a:t>to recognize when we are at greatest risk for relapse </a:t>
            </a:r>
            <a:r>
              <a:rPr lang="en-US" dirty="0"/>
              <a:t>and they must be </a:t>
            </a:r>
            <a:r>
              <a:rPr lang="en-US" b="1" dirty="0"/>
              <a:t>smart enough to recommend the specific supports </a:t>
            </a:r>
            <a:r>
              <a:rPr lang="en-US" dirty="0"/>
              <a:t>that would be most effective for us </a:t>
            </a:r>
            <a:r>
              <a:rPr lang="en-US" b="1" dirty="0"/>
              <a:t>at that moment in time </a:t>
            </a:r>
            <a:r>
              <a:rPr lang="en-US" dirty="0"/>
              <a:t>to prevent that relapse.  </a:t>
            </a:r>
            <a:br>
              <a:rPr lang="en-US" dirty="0"/>
            </a:br>
            <a:r>
              <a:rPr lang="en-US" dirty="0"/>
              <a:t> </a:t>
            </a:r>
            <a:br>
              <a:rPr lang="en-US" dirty="0"/>
            </a:br>
            <a:r>
              <a:rPr lang="en-US" dirty="0"/>
              <a:t>And these apps will do this through the use of built-in </a:t>
            </a:r>
            <a:r>
              <a:rPr lang="en-US" b="1" dirty="0"/>
              <a:t>artificial intelligence or machine learning algorithms </a:t>
            </a:r>
            <a:r>
              <a:rPr lang="en-US" dirty="0"/>
              <a:t>that are powered by </a:t>
            </a:r>
            <a:r>
              <a:rPr lang="en-US" sz="1200" b="1" kern="1200" dirty="0">
                <a:solidFill>
                  <a:schemeClr val="tx1"/>
                </a:solidFill>
                <a:effectLst/>
                <a:latin typeface="+mn-lt"/>
                <a:ea typeface="+mn-ea"/>
                <a:cs typeface="+mn-cs"/>
              </a:rPr>
              <a:t>personal sensing</a:t>
            </a:r>
            <a:r>
              <a:rPr lang="en-US" dirty="0"/>
              <a:t>.</a:t>
            </a:r>
          </a:p>
          <a:p>
            <a:endParaRPr lang="en-US" dirty="0"/>
          </a:p>
          <a:p>
            <a:endParaRPr lang="en-US"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96EEA8B4-8056-4D7F-A777-28198A08E60F}" type="slidenum">
              <a:rPr lang="en-US" smtClean="0"/>
              <a:t>8</a:t>
            </a:fld>
            <a:endParaRPr lang="en-US"/>
          </a:p>
        </p:txBody>
      </p:sp>
    </p:spTree>
    <p:extLst>
      <p:ext uri="{BB962C8B-B14F-4D97-AF65-F5344CB8AC3E}">
        <p14:creationId xmlns:p14="http://schemas.microsoft.com/office/powerpoint/2010/main" val="2597056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 let</a:t>
            </a:r>
            <a:r>
              <a:rPr lang="en-US" baseline="0" dirty="0"/>
              <a:t> me transition now to describing how we are taking the first baby steps toward developing smart digital therapeutics for SUD</a:t>
            </a:r>
            <a:endParaRPr lang="en-US" dirty="0"/>
          </a:p>
          <a:p>
            <a:endParaRPr lang="en-US" dirty="0"/>
          </a:p>
          <a:p>
            <a:r>
              <a:rPr lang="en-US" dirty="0"/>
              <a:t>We have recently completed a NIAAA funded project</a:t>
            </a:r>
            <a:r>
              <a:rPr lang="en-US" baseline="0" dirty="0"/>
              <a:t> where we collected data from 151 participants who were in early recovery from a moderate to severe alcohol use disorder.  </a:t>
            </a:r>
          </a:p>
          <a:p>
            <a:endParaRPr lang="en-US" baseline="0" dirty="0"/>
          </a:p>
          <a:p>
            <a:r>
              <a:rPr lang="en-US" baseline="0" dirty="0"/>
              <a:t>These participants were committed to abstinence at the start of the study and we followed them for up to 3 months, collecting a variety of active and passive personal sensing data streams.</a:t>
            </a:r>
          </a:p>
          <a:p>
            <a:endParaRPr lang="en-US" baseline="0" dirty="0"/>
          </a:p>
          <a:p>
            <a:r>
              <a:rPr lang="en-US" baseline="0" dirty="0"/>
              <a:t>Our first goal with this grant was to develop machine learning algorithms that can generate temporally precise predictions about when future lapses back to alcohol use will occur for patients with AUD.</a:t>
            </a:r>
          </a:p>
        </p:txBody>
      </p:sp>
      <p:sp>
        <p:nvSpPr>
          <p:cNvPr id="4" name="Slide Number Placeholder 3"/>
          <p:cNvSpPr>
            <a:spLocks noGrp="1"/>
          </p:cNvSpPr>
          <p:nvPr>
            <p:ph type="sldNum" sz="quarter" idx="5"/>
          </p:nvPr>
        </p:nvSpPr>
        <p:spPr/>
        <p:txBody>
          <a:bodyPr/>
          <a:lstStyle/>
          <a:p>
            <a:fld id="{96EEA8B4-8056-4D7F-A777-28198A08E60F}" type="slidenum">
              <a:rPr lang="en-US" smtClean="0"/>
              <a:t>9</a:t>
            </a:fld>
            <a:endParaRPr lang="en-US"/>
          </a:p>
        </p:txBody>
      </p:sp>
    </p:spTree>
    <p:extLst>
      <p:ext uri="{BB962C8B-B14F-4D97-AF65-F5344CB8AC3E}">
        <p14:creationId xmlns:p14="http://schemas.microsoft.com/office/powerpoint/2010/main" val="2439834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517194B-517E-472D-9417-AE805CF13879}"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9E0C7-8CB0-4BC3-8A03-3C47EFE75864}" type="slidenum">
              <a:rPr lang="en-US" smtClean="0"/>
              <a:t>‹#›</a:t>
            </a:fld>
            <a:endParaRPr lang="en-US"/>
          </a:p>
        </p:txBody>
      </p:sp>
    </p:spTree>
    <p:extLst>
      <p:ext uri="{BB962C8B-B14F-4D97-AF65-F5344CB8AC3E}">
        <p14:creationId xmlns:p14="http://schemas.microsoft.com/office/powerpoint/2010/main" val="3927543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17194B-517E-472D-9417-AE805CF13879}"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9E0C7-8CB0-4BC3-8A03-3C47EFE75864}" type="slidenum">
              <a:rPr lang="en-US" smtClean="0"/>
              <a:t>‹#›</a:t>
            </a:fld>
            <a:endParaRPr lang="en-US"/>
          </a:p>
        </p:txBody>
      </p:sp>
    </p:spTree>
    <p:extLst>
      <p:ext uri="{BB962C8B-B14F-4D97-AF65-F5344CB8AC3E}">
        <p14:creationId xmlns:p14="http://schemas.microsoft.com/office/powerpoint/2010/main" val="148377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17194B-517E-472D-9417-AE805CF13879}"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9E0C7-8CB0-4BC3-8A03-3C47EFE75864}" type="slidenum">
              <a:rPr lang="en-US" smtClean="0"/>
              <a:t>‹#›</a:t>
            </a:fld>
            <a:endParaRPr lang="en-US"/>
          </a:p>
        </p:txBody>
      </p:sp>
    </p:spTree>
    <p:extLst>
      <p:ext uri="{BB962C8B-B14F-4D97-AF65-F5344CB8AC3E}">
        <p14:creationId xmlns:p14="http://schemas.microsoft.com/office/powerpoint/2010/main" val="3345539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17194B-517E-472D-9417-AE805CF13879}"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9E0C7-8CB0-4BC3-8A03-3C47EFE75864}" type="slidenum">
              <a:rPr lang="en-US" smtClean="0"/>
              <a:t>‹#›</a:t>
            </a:fld>
            <a:endParaRPr lang="en-US"/>
          </a:p>
        </p:txBody>
      </p:sp>
    </p:spTree>
    <p:extLst>
      <p:ext uri="{BB962C8B-B14F-4D97-AF65-F5344CB8AC3E}">
        <p14:creationId xmlns:p14="http://schemas.microsoft.com/office/powerpoint/2010/main" val="2198806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17194B-517E-472D-9417-AE805CF13879}"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9E0C7-8CB0-4BC3-8A03-3C47EFE75864}" type="slidenum">
              <a:rPr lang="en-US" smtClean="0"/>
              <a:t>‹#›</a:t>
            </a:fld>
            <a:endParaRPr lang="en-US"/>
          </a:p>
        </p:txBody>
      </p:sp>
    </p:spTree>
    <p:extLst>
      <p:ext uri="{BB962C8B-B14F-4D97-AF65-F5344CB8AC3E}">
        <p14:creationId xmlns:p14="http://schemas.microsoft.com/office/powerpoint/2010/main" val="2011035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17194B-517E-472D-9417-AE805CF13879}" type="datetimeFigureOut">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9E0C7-8CB0-4BC3-8A03-3C47EFE75864}" type="slidenum">
              <a:rPr lang="en-US" smtClean="0"/>
              <a:t>‹#›</a:t>
            </a:fld>
            <a:endParaRPr lang="en-US"/>
          </a:p>
        </p:txBody>
      </p:sp>
    </p:spTree>
    <p:extLst>
      <p:ext uri="{BB962C8B-B14F-4D97-AF65-F5344CB8AC3E}">
        <p14:creationId xmlns:p14="http://schemas.microsoft.com/office/powerpoint/2010/main" val="146691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17194B-517E-472D-9417-AE805CF13879}" type="datetimeFigureOut">
              <a:rPr lang="en-US" smtClean="0"/>
              <a:t>9/27/2022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89E0C7-8CB0-4BC3-8A03-3C47EFE75864}" type="slidenum">
              <a:rPr lang="en-US" smtClean="0"/>
              <a:t>‹#›</a:t>
            </a:fld>
            <a:endParaRPr lang="en-US"/>
          </a:p>
        </p:txBody>
      </p:sp>
    </p:spTree>
    <p:extLst>
      <p:ext uri="{BB962C8B-B14F-4D97-AF65-F5344CB8AC3E}">
        <p14:creationId xmlns:p14="http://schemas.microsoft.com/office/powerpoint/2010/main" val="3206078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17194B-517E-472D-9417-AE805CF13879}" type="datetimeFigureOut">
              <a:rPr lang="en-US" smtClean="0"/>
              <a:t>9/27/2022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89E0C7-8CB0-4BC3-8A03-3C47EFE75864}" type="slidenum">
              <a:rPr lang="en-US" smtClean="0"/>
              <a:t>‹#›</a:t>
            </a:fld>
            <a:endParaRPr lang="en-US"/>
          </a:p>
        </p:txBody>
      </p:sp>
    </p:spTree>
    <p:extLst>
      <p:ext uri="{BB962C8B-B14F-4D97-AF65-F5344CB8AC3E}">
        <p14:creationId xmlns:p14="http://schemas.microsoft.com/office/powerpoint/2010/main" val="74838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17194B-517E-472D-9417-AE805CF13879}" type="datetimeFigureOut">
              <a:rPr lang="en-US" smtClean="0"/>
              <a:t>9/27/2022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89E0C7-8CB0-4BC3-8A03-3C47EFE75864}" type="slidenum">
              <a:rPr lang="en-US" smtClean="0"/>
              <a:t>‹#›</a:t>
            </a:fld>
            <a:endParaRPr lang="en-US"/>
          </a:p>
        </p:txBody>
      </p:sp>
    </p:spTree>
    <p:extLst>
      <p:ext uri="{BB962C8B-B14F-4D97-AF65-F5344CB8AC3E}">
        <p14:creationId xmlns:p14="http://schemas.microsoft.com/office/powerpoint/2010/main" val="1394322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17194B-517E-472D-9417-AE805CF13879}" type="datetimeFigureOut">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9E0C7-8CB0-4BC3-8A03-3C47EFE75864}" type="slidenum">
              <a:rPr lang="en-US" smtClean="0"/>
              <a:t>‹#›</a:t>
            </a:fld>
            <a:endParaRPr lang="en-US"/>
          </a:p>
        </p:txBody>
      </p:sp>
    </p:spTree>
    <p:extLst>
      <p:ext uri="{BB962C8B-B14F-4D97-AF65-F5344CB8AC3E}">
        <p14:creationId xmlns:p14="http://schemas.microsoft.com/office/powerpoint/2010/main" val="180047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17194B-517E-472D-9417-AE805CF13879}" type="datetimeFigureOut">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9E0C7-8CB0-4BC3-8A03-3C47EFE75864}" type="slidenum">
              <a:rPr lang="en-US" smtClean="0"/>
              <a:t>‹#›</a:t>
            </a:fld>
            <a:endParaRPr lang="en-US"/>
          </a:p>
        </p:txBody>
      </p:sp>
    </p:spTree>
    <p:extLst>
      <p:ext uri="{BB962C8B-B14F-4D97-AF65-F5344CB8AC3E}">
        <p14:creationId xmlns:p14="http://schemas.microsoft.com/office/powerpoint/2010/main" val="1857578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7194B-517E-472D-9417-AE805CF13879}" type="datetimeFigureOut">
              <a:rPr lang="en-US" smtClean="0"/>
              <a:t>9/27/2022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9E0C7-8CB0-4BC3-8A03-3C47EFE75864}" type="slidenum">
              <a:rPr lang="en-US" smtClean="0"/>
              <a:t>‹#›</a:t>
            </a:fld>
            <a:endParaRPr lang="en-US"/>
          </a:p>
        </p:txBody>
      </p:sp>
    </p:spTree>
    <p:extLst>
      <p:ext uri="{BB962C8B-B14F-4D97-AF65-F5344CB8AC3E}">
        <p14:creationId xmlns:p14="http://schemas.microsoft.com/office/powerpoint/2010/main" val="1579523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go.wisc.edu/arc"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4697" y="5175109"/>
            <a:ext cx="3203815" cy="1294558"/>
          </a:xfrm>
          <a:prstGeom prst="rect">
            <a:avLst/>
          </a:prstGeom>
        </p:spPr>
      </p:pic>
      <p:sp>
        <p:nvSpPr>
          <p:cNvPr id="7" name="Rectangle 3"/>
          <p:cNvSpPr txBox="1">
            <a:spLocks noChangeArrowheads="1"/>
          </p:cNvSpPr>
          <p:nvPr/>
        </p:nvSpPr>
        <p:spPr bwMode="auto">
          <a:xfrm>
            <a:off x="1" y="0"/>
            <a:ext cx="12178512" cy="410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defRPr sz="2800" b="1" u="sng">
                <a:solidFill>
                  <a:srgbClr val="0000FF"/>
                </a:solidFill>
                <a:latin typeface="+mn-lt"/>
                <a:ea typeface="+mn-ea"/>
                <a:cs typeface="+mn-cs"/>
              </a:defRPr>
            </a:lvl1pPr>
            <a:lvl2pPr marL="742950" indent="-285750" algn="l" rtl="0" eaLnBrk="0" fontAlgn="base" hangingPunct="0">
              <a:spcBef>
                <a:spcPct val="0"/>
              </a:spcBef>
              <a:spcAft>
                <a:spcPct val="0"/>
              </a:spcAft>
              <a:buChar char="o"/>
              <a:defRPr sz="2400" b="1">
                <a:solidFill>
                  <a:schemeClr val="tx1"/>
                </a:solidFill>
                <a:latin typeface="+mn-lt"/>
              </a:defRPr>
            </a:lvl2pPr>
            <a:lvl3pPr marL="1143000" indent="-228600" algn="l" rtl="0" eaLnBrk="0" fontAlgn="base" hangingPunct="0">
              <a:spcBef>
                <a:spcPct val="0"/>
              </a:spcBef>
              <a:spcAft>
                <a:spcPct val="0"/>
              </a:spcAft>
              <a:buFont typeface="Wingdings" pitchFamily="2" charset="2"/>
              <a:buChar char="Ø"/>
              <a:defRPr sz="2000" b="1">
                <a:solidFill>
                  <a:schemeClr val="tx1"/>
                </a:solidFill>
                <a:latin typeface="+mn-lt"/>
              </a:defRPr>
            </a:lvl3pPr>
            <a:lvl4pPr marL="1600200" indent="-228600" algn="l" rtl="0" eaLnBrk="0" fontAlgn="base" hangingPunct="0">
              <a:spcBef>
                <a:spcPct val="0"/>
              </a:spcBef>
              <a:spcAft>
                <a:spcPct val="0"/>
              </a:spcAft>
              <a:buFont typeface="Wingdings" pitchFamily="2" charset="2"/>
              <a:buChar char="ü"/>
              <a:defRPr sz="1600" b="1">
                <a:solidFill>
                  <a:schemeClr val="tx1"/>
                </a:solidFill>
                <a:latin typeface="+mn-lt"/>
              </a:defRPr>
            </a:lvl4pPr>
            <a:lvl5pPr marL="2057400" indent="-228600" algn="l" rtl="0" eaLnBrk="0" fontAlgn="base" hangingPunct="0">
              <a:spcBef>
                <a:spcPct val="0"/>
              </a:spcBef>
              <a:spcAft>
                <a:spcPct val="0"/>
              </a:spcAft>
              <a:buChar char="»"/>
              <a:defRPr sz="1200" b="1">
                <a:solidFill>
                  <a:schemeClr val="tx1"/>
                </a:solidFill>
                <a:latin typeface="+mn-lt"/>
              </a:defRPr>
            </a:lvl5pPr>
            <a:lvl6pPr marL="2514600" indent="-228600" algn="l" rtl="0" fontAlgn="base">
              <a:spcBef>
                <a:spcPct val="0"/>
              </a:spcBef>
              <a:spcAft>
                <a:spcPct val="0"/>
              </a:spcAft>
              <a:buChar char="»"/>
              <a:defRPr sz="1200" b="1">
                <a:solidFill>
                  <a:schemeClr val="tx1"/>
                </a:solidFill>
                <a:latin typeface="+mn-lt"/>
              </a:defRPr>
            </a:lvl6pPr>
            <a:lvl7pPr marL="2971800" indent="-228600" algn="l" rtl="0" fontAlgn="base">
              <a:spcBef>
                <a:spcPct val="0"/>
              </a:spcBef>
              <a:spcAft>
                <a:spcPct val="0"/>
              </a:spcAft>
              <a:buChar char="»"/>
              <a:defRPr sz="1200" b="1">
                <a:solidFill>
                  <a:schemeClr val="tx1"/>
                </a:solidFill>
                <a:latin typeface="+mn-lt"/>
              </a:defRPr>
            </a:lvl7pPr>
            <a:lvl8pPr marL="3429000" indent="-228600" algn="l" rtl="0" fontAlgn="base">
              <a:spcBef>
                <a:spcPct val="0"/>
              </a:spcBef>
              <a:spcAft>
                <a:spcPct val="0"/>
              </a:spcAft>
              <a:buChar char="»"/>
              <a:defRPr sz="1200" b="1">
                <a:solidFill>
                  <a:schemeClr val="tx1"/>
                </a:solidFill>
                <a:latin typeface="+mn-lt"/>
              </a:defRPr>
            </a:lvl8pPr>
            <a:lvl9pPr marL="3886200" indent="-228600" algn="l" rtl="0" fontAlgn="base">
              <a:spcBef>
                <a:spcPct val="0"/>
              </a:spcBef>
              <a:spcAft>
                <a:spcPct val="0"/>
              </a:spcAft>
              <a:buChar char="»"/>
              <a:defRPr sz="1200" b="1">
                <a:solidFill>
                  <a:schemeClr val="tx1"/>
                </a:solidFill>
                <a:latin typeface="+mn-lt"/>
              </a:defRPr>
            </a:lvl9pPr>
          </a:lstStyle>
          <a:p>
            <a:pPr marL="0" lvl="0" indent="0" algn="r" eaLnBrk="1" hangingPunct="1">
              <a:defRPr/>
            </a:pPr>
            <a:r>
              <a:rPr lang="en-US" sz="4000" u="none" kern="0" dirty="0">
                <a:effectLst>
                  <a:outerShdw blurRad="38100" dist="38100" dir="2700000" algn="tl">
                    <a:srgbClr val="C0C0C0"/>
                  </a:outerShdw>
                </a:effectLst>
                <a:latin typeface="Arial" panose="020B0604020202020204" pitchFamily="34" charset="0"/>
                <a:cs typeface="Arial" panose="020B0604020202020204" pitchFamily="34" charset="0"/>
              </a:rPr>
              <a:t>Personal Sensing for Temporally Precise </a:t>
            </a:r>
          </a:p>
          <a:p>
            <a:pPr marL="0" lvl="0" indent="0" algn="r" eaLnBrk="1" hangingPunct="1">
              <a:defRPr/>
            </a:pPr>
            <a:r>
              <a:rPr lang="en-US" sz="4000" u="none" kern="0" dirty="0">
                <a:effectLst>
                  <a:outerShdw blurRad="38100" dist="38100" dir="2700000" algn="tl">
                    <a:srgbClr val="C0C0C0"/>
                  </a:outerShdw>
                </a:effectLst>
                <a:latin typeface="Arial" panose="020B0604020202020204" pitchFamily="34" charset="0"/>
                <a:cs typeface="Arial" panose="020B0604020202020204" pitchFamily="34" charset="0"/>
              </a:rPr>
              <a:t>Lapse Risk Prediction for Alcohol Use Disorder </a:t>
            </a:r>
            <a:endParaRPr kumimoji="0" lang="en-US" sz="4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lvl="0" indent="0" algn="r" eaLnBrk="1" hangingPunct="1">
              <a:defRPr/>
            </a:pPr>
            <a:r>
              <a:rPr lang="en-US" sz="2400" u="none" kern="0" dirty="0">
                <a:solidFill>
                  <a:srgbClr val="000000"/>
                </a:solidFill>
                <a:latin typeface="Arial" panose="020B0604020202020204" pitchFamily="34" charset="0"/>
                <a:cs typeface="Arial" panose="020B0604020202020204" pitchFamily="34" charset="0"/>
              </a:rPr>
              <a:t>John J. Curtin, Kendra </a:t>
            </a:r>
            <a:r>
              <a:rPr lang="en-US" sz="2400" u="none" kern="0" dirty="0" err="1">
                <a:solidFill>
                  <a:srgbClr val="000000"/>
                </a:solidFill>
                <a:latin typeface="Arial" panose="020B0604020202020204" pitchFamily="34" charset="0"/>
                <a:cs typeface="Arial" panose="020B0604020202020204" pitchFamily="34" charset="0"/>
              </a:rPr>
              <a:t>Wyant</a:t>
            </a:r>
            <a:r>
              <a:rPr lang="en-US" sz="2400" u="none" kern="0" dirty="0">
                <a:solidFill>
                  <a:srgbClr val="000000"/>
                </a:solidFill>
                <a:latin typeface="Arial" panose="020B0604020202020204" pitchFamily="34" charset="0"/>
                <a:cs typeface="Arial" panose="020B0604020202020204" pitchFamily="34" charset="0"/>
              </a:rPr>
              <a:t>, Sarah </a:t>
            </a:r>
            <a:r>
              <a:rPr lang="en-US" sz="2400" u="none" kern="0" dirty="0" err="1">
                <a:solidFill>
                  <a:srgbClr val="000000"/>
                </a:solidFill>
                <a:latin typeface="Arial" panose="020B0604020202020204" pitchFamily="34" charset="0"/>
                <a:cs typeface="Arial" panose="020B0604020202020204" pitchFamily="34" charset="0"/>
              </a:rPr>
              <a:t>Sant’ana</a:t>
            </a:r>
            <a:r>
              <a:rPr lang="en-US" sz="2400" u="none" kern="0" dirty="0">
                <a:solidFill>
                  <a:srgbClr val="000000"/>
                </a:solidFill>
                <a:latin typeface="Arial" panose="020B0604020202020204" pitchFamily="34" charset="0"/>
                <a:cs typeface="Arial" panose="020B0604020202020204" pitchFamily="34" charset="0"/>
              </a:rPr>
              <a:t>, &amp; Susan </a:t>
            </a:r>
            <a:r>
              <a:rPr lang="en-US" sz="2400" u="none" kern="0" dirty="0" err="1">
                <a:solidFill>
                  <a:srgbClr val="000000"/>
                </a:solidFill>
                <a:latin typeface="Arial" panose="020B0604020202020204" pitchFamily="34" charset="0"/>
                <a:cs typeface="Arial" panose="020B0604020202020204" pitchFamily="34" charset="0"/>
              </a:rPr>
              <a:t>Wanta</a:t>
            </a:r>
            <a:endParaRPr lang="en-US" sz="2400" u="none" kern="0" dirty="0">
              <a:solidFill>
                <a:srgbClr val="000000"/>
              </a:solidFill>
              <a:latin typeface="Arial" panose="020B0604020202020204" pitchFamily="34" charset="0"/>
              <a:cs typeface="Arial" panose="020B0604020202020204" pitchFamily="34" charset="0"/>
            </a:endParaRPr>
          </a:p>
          <a:p>
            <a:pPr marL="0" lvl="0" indent="0" algn="r" eaLnBrk="1" hangingPunct="1">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University of Wisconsin - Madison</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3" y="2251197"/>
            <a:ext cx="6166399" cy="4606803"/>
          </a:xfrm>
          <a:prstGeom prst="rect">
            <a:avLst/>
          </a:prstGeom>
        </p:spPr>
      </p:pic>
      <p:sp>
        <p:nvSpPr>
          <p:cNvPr id="2" name="Rectangle 1">
            <a:extLst>
              <a:ext uri="{FF2B5EF4-FFF2-40B4-BE49-F238E27FC236}">
                <a16:creationId xmlns:a16="http://schemas.microsoft.com/office/drawing/2014/main" id="{3E7F933C-A284-485A-81F1-DE4DC792DD8D}"/>
              </a:ext>
            </a:extLst>
          </p:cNvPr>
          <p:cNvSpPr/>
          <p:nvPr/>
        </p:nvSpPr>
        <p:spPr>
          <a:xfrm>
            <a:off x="8942391" y="6380299"/>
            <a:ext cx="3249609" cy="523220"/>
          </a:xfrm>
          <a:prstGeom prst="rect">
            <a:avLst/>
          </a:prstGeom>
        </p:spPr>
        <p:txBody>
          <a:bodyPr wrap="none">
            <a:spAutoFit/>
          </a:bodyPr>
          <a:lstStyle/>
          <a:p>
            <a:pPr lvl="0" algn="r">
              <a:defRPr/>
            </a:pPr>
            <a:r>
              <a:rPr lang="en-US" sz="2800" b="1" kern="0" dirty="0">
                <a:latin typeface="Arial" panose="020B0604020202020204" pitchFamily="34" charset="0"/>
                <a:cs typeface="Arial" panose="020B0604020202020204" pitchFamily="34" charset="0"/>
              </a:rPr>
              <a:t>jjcurtin@wisc.edu</a:t>
            </a:r>
          </a:p>
        </p:txBody>
      </p:sp>
    </p:spTree>
    <p:extLst>
      <p:ext uri="{BB962C8B-B14F-4D97-AF65-F5344CB8AC3E}">
        <p14:creationId xmlns:p14="http://schemas.microsoft.com/office/powerpoint/2010/main" val="789289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Personal Sensing Data Streams</a:t>
            </a:r>
          </a:p>
        </p:txBody>
      </p:sp>
      <p:sp>
        <p:nvSpPr>
          <p:cNvPr id="6" name="TextBox 5"/>
          <p:cNvSpPr txBox="1"/>
          <p:nvPr/>
        </p:nvSpPr>
        <p:spPr>
          <a:xfrm>
            <a:off x="47625" y="742949"/>
            <a:ext cx="11753850" cy="3447098"/>
          </a:xfrm>
          <a:prstGeom prst="rect">
            <a:avLst/>
          </a:prstGeom>
          <a:noFill/>
        </p:spPr>
        <p:txBody>
          <a:bodyPr wrap="square" rtlCol="0">
            <a:spAutoFit/>
          </a:bodyPr>
          <a:lstStyle/>
          <a:p>
            <a:pPr marL="342900" lvl="1" indent="-342900">
              <a:buFont typeface="Wingdings" panose="05000000000000000000" pitchFamily="2" charset="2"/>
              <a:buChar char="q"/>
            </a:pPr>
            <a:r>
              <a:rPr lang="en-US" sz="2400" b="1" dirty="0">
                <a:solidFill>
                  <a:srgbClr val="FF0000"/>
                </a:solidFill>
                <a:latin typeface="Arial" panose="020B0604020202020204" pitchFamily="34" charset="0"/>
                <a:cs typeface="Arial" panose="020B0604020202020204" pitchFamily="34" charset="0"/>
              </a:rPr>
              <a:t>4X daily ecological momentary assessments (EMA)</a:t>
            </a:r>
          </a:p>
          <a:p>
            <a:pPr marL="342900" indent="-342900">
              <a:buFont typeface="Wingdings" panose="05000000000000000000" pitchFamily="2" charset="2"/>
              <a:buChar char="q"/>
            </a:pPr>
            <a:endParaRPr lang="en-US" sz="14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400" b="1" dirty="0">
                <a:latin typeface="Arial" panose="020B0604020202020204" pitchFamily="34" charset="0"/>
                <a:cs typeface="Arial" panose="020B0604020202020204" pitchFamily="34" charset="0"/>
              </a:rPr>
              <a:t>Monthly self-report</a:t>
            </a:r>
          </a:p>
          <a:p>
            <a:endParaRPr lang="en-US" sz="12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400" b="1" dirty="0">
                <a:latin typeface="Arial" panose="020B0604020202020204" pitchFamily="34" charset="0"/>
                <a:cs typeface="Arial" panose="020B0604020202020204" pitchFamily="34" charset="0"/>
              </a:rPr>
              <a:t>Geolocation (GPS)</a:t>
            </a:r>
          </a:p>
          <a:p>
            <a:pPr marL="171450" indent="-171450">
              <a:buFont typeface="Wingdings" panose="05000000000000000000" pitchFamily="2" charset="2"/>
              <a:buChar char="q"/>
            </a:pPr>
            <a:endParaRPr lang="en-US" sz="12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400" b="1" dirty="0">
                <a:latin typeface="Arial" panose="020B0604020202020204" pitchFamily="34" charset="0"/>
                <a:cs typeface="Arial" panose="020B0604020202020204" pitchFamily="34" charset="0"/>
              </a:rPr>
              <a:t>Cellular communications (voice and text messages)</a:t>
            </a:r>
          </a:p>
          <a:p>
            <a:pPr marL="800100" lvl="1" indent="-342900">
              <a:buFont typeface="Wingdings" panose="05000000000000000000" pitchFamily="2" charset="2"/>
              <a:buChar char="ü"/>
            </a:pPr>
            <a:r>
              <a:rPr lang="en-US" sz="2400" b="1" dirty="0">
                <a:latin typeface="Arial" panose="020B0604020202020204" pitchFamily="34" charset="0"/>
                <a:cs typeface="Arial" panose="020B0604020202020204" pitchFamily="34" charset="0"/>
              </a:rPr>
              <a:t>Meta data</a:t>
            </a:r>
          </a:p>
          <a:p>
            <a:pPr marL="800100" lvl="1" indent="-342900">
              <a:buFont typeface="Wingdings" panose="05000000000000000000" pitchFamily="2" charset="2"/>
              <a:buChar char="ü"/>
            </a:pPr>
            <a:r>
              <a:rPr lang="en-US" sz="2400" b="1" dirty="0">
                <a:latin typeface="Arial" panose="020B0604020202020204" pitchFamily="34" charset="0"/>
                <a:cs typeface="Arial" panose="020B0604020202020204" pitchFamily="34" charset="0"/>
              </a:rPr>
              <a:t>Text message content</a:t>
            </a:r>
          </a:p>
          <a:p>
            <a:pPr marL="171450" indent="-171450">
              <a:buFont typeface="Wingdings" panose="05000000000000000000" pitchFamily="2" charset="2"/>
              <a:buChar char="q"/>
            </a:pPr>
            <a:endParaRPr lang="en-US" sz="12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400" b="1" dirty="0">
                <a:latin typeface="Arial" panose="020B0604020202020204" pitchFamily="34" charset="0"/>
                <a:cs typeface="Arial" panose="020B0604020202020204" pitchFamily="34" charset="0"/>
              </a:rPr>
              <a:t>Sleep sensor (Wake/sleep times; sleep efficiency; </a:t>
            </a:r>
            <a:r>
              <a:rPr lang="en-US" sz="2400" b="1" dirty="0" err="1">
                <a:latin typeface="Arial" panose="020B0604020202020204" pitchFamily="34" charset="0"/>
                <a:cs typeface="Arial" panose="020B0604020202020204" pitchFamily="34" charset="0"/>
              </a:rPr>
              <a:t>wakings</a:t>
            </a:r>
            <a:r>
              <a:rPr lang="en-US" sz="2400" b="1" dirty="0">
                <a:latin typeface="Arial" panose="020B0604020202020204" pitchFamily="34" charset="0"/>
                <a:cs typeface="Arial" panose="020B0604020202020204" pitchFamily="34" charset="0"/>
              </a:rPr>
              <a:t>; restlessness)</a:t>
            </a:r>
          </a:p>
        </p:txBody>
      </p:sp>
    </p:spTree>
    <p:extLst>
      <p:ext uri="{BB962C8B-B14F-4D97-AF65-F5344CB8AC3E}">
        <p14:creationId xmlns:p14="http://schemas.microsoft.com/office/powerpoint/2010/main" val="1893901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4x Daily Ecological Momentary Assessments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883999"/>
            <a:ext cx="8229600" cy="441301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5" y="5263474"/>
            <a:ext cx="8229600" cy="927788"/>
          </a:xfrm>
          <a:prstGeom prst="rect">
            <a:avLst/>
          </a:prstGeom>
        </p:spPr>
      </p:pic>
      <p:sp>
        <p:nvSpPr>
          <p:cNvPr id="6" name="TextBox 5"/>
          <p:cNvSpPr txBox="1"/>
          <p:nvPr/>
        </p:nvSpPr>
        <p:spPr>
          <a:xfrm>
            <a:off x="8374744" y="883998"/>
            <a:ext cx="3817256" cy="4832092"/>
          </a:xfrm>
          <a:prstGeom prst="rect">
            <a:avLst/>
          </a:prstGeom>
          <a:noFill/>
        </p:spPr>
        <p:txBody>
          <a:bodyPr wrap="square" rtlCol="0">
            <a:spAutoFit/>
          </a:bodyPr>
          <a:lstStyle/>
          <a:p>
            <a:r>
              <a:rPr lang="en-US" sz="2800" b="1" u="sng" dirty="0">
                <a:solidFill>
                  <a:srgbClr val="0000FF"/>
                </a:solidFill>
                <a:latin typeface="Arial" panose="020B0604020202020204" pitchFamily="34" charset="0"/>
                <a:cs typeface="Arial" panose="020B0604020202020204" pitchFamily="34" charset="0"/>
              </a:rPr>
              <a:t>Current</a:t>
            </a:r>
          </a:p>
          <a:p>
            <a:pPr marL="457200"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Craving</a:t>
            </a:r>
          </a:p>
          <a:p>
            <a:pPr marL="457200"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Affect</a:t>
            </a:r>
          </a:p>
          <a:p>
            <a:pPr marL="457200"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Risky situations</a:t>
            </a:r>
          </a:p>
          <a:p>
            <a:pPr marL="457200"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Stressful events</a:t>
            </a:r>
          </a:p>
          <a:p>
            <a:pPr marL="457200"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Pleasant events</a:t>
            </a:r>
          </a:p>
          <a:p>
            <a:endParaRPr lang="en-US" sz="2800" b="1" dirty="0">
              <a:latin typeface="Arial" panose="020B0604020202020204" pitchFamily="34" charset="0"/>
              <a:cs typeface="Arial" panose="020B0604020202020204" pitchFamily="34" charset="0"/>
            </a:endParaRPr>
          </a:p>
          <a:p>
            <a:r>
              <a:rPr lang="en-US" sz="2800" b="1" u="sng" dirty="0">
                <a:solidFill>
                  <a:srgbClr val="0000FF"/>
                </a:solidFill>
                <a:latin typeface="Arial" panose="020B0604020202020204" pitchFamily="34" charset="0"/>
                <a:cs typeface="Arial" panose="020B0604020202020204" pitchFamily="34" charset="0"/>
              </a:rPr>
              <a:t>Future</a:t>
            </a:r>
          </a:p>
          <a:p>
            <a:pPr marL="457200"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Risky situations</a:t>
            </a:r>
          </a:p>
          <a:p>
            <a:pPr marL="457200"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Stressful events</a:t>
            </a:r>
          </a:p>
          <a:p>
            <a:pPr marL="457200"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Confidence</a:t>
            </a:r>
          </a:p>
        </p:txBody>
      </p:sp>
    </p:spTree>
    <p:extLst>
      <p:ext uri="{BB962C8B-B14F-4D97-AF65-F5344CB8AC3E}">
        <p14:creationId xmlns:p14="http://schemas.microsoft.com/office/powerpoint/2010/main" val="2531168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Feature Engineering</a:t>
            </a:r>
          </a:p>
        </p:txBody>
      </p:sp>
      <p:sp>
        <p:nvSpPr>
          <p:cNvPr id="6" name="TextBox 5"/>
          <p:cNvSpPr txBox="1"/>
          <p:nvPr/>
        </p:nvSpPr>
        <p:spPr>
          <a:xfrm>
            <a:off x="14518" y="676275"/>
            <a:ext cx="12178512" cy="3046988"/>
          </a:xfrm>
          <a:prstGeom prst="rect">
            <a:avLst/>
          </a:prstGeom>
          <a:noFill/>
        </p:spPr>
        <p:txBody>
          <a:bodyPr wrap="square" rtlCol="0">
            <a:spAutoFit/>
          </a:bodyPr>
          <a:lstStyle/>
          <a:p>
            <a:pPr marL="342900" indent="-342900">
              <a:buFont typeface="Wingdings" panose="05000000000000000000" pitchFamily="2" charset="2"/>
              <a:buChar char="ü"/>
            </a:pPr>
            <a:r>
              <a:rPr lang="en-US" sz="2400" b="1" dirty="0">
                <a:latin typeface="Arial" panose="020B0604020202020204" pitchFamily="34" charset="0"/>
                <a:cs typeface="Arial" panose="020B0604020202020204" pitchFamily="34" charset="0"/>
              </a:rPr>
              <a:t>Features based on recent past experiences (12, 24, 48, 72, 168 hours)</a:t>
            </a:r>
          </a:p>
          <a:p>
            <a:endParaRPr lang="en-US" sz="24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b="1" dirty="0">
                <a:latin typeface="Arial" panose="020B0604020202020204" pitchFamily="34" charset="0"/>
                <a:cs typeface="Arial" panose="020B0604020202020204" pitchFamily="34" charset="0"/>
              </a:rPr>
              <a:t>Min, max, and median response (all items)</a:t>
            </a:r>
          </a:p>
          <a:p>
            <a:pPr marL="342900" indent="-342900">
              <a:buFont typeface="Wingdings" panose="05000000000000000000" pitchFamily="2" charset="2"/>
              <a:buChar char="ü"/>
            </a:pPr>
            <a:endParaRPr lang="en-US" sz="24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b="1" dirty="0">
                <a:latin typeface="Arial" panose="020B0604020202020204" pitchFamily="34" charset="0"/>
                <a:cs typeface="Arial" panose="020B0604020202020204" pitchFamily="34" charset="0"/>
              </a:rPr>
              <a:t>History (count) of past lapses (item 1) and completed EMAs (compliance)</a:t>
            </a:r>
          </a:p>
          <a:p>
            <a:pPr marL="342900" indent="-342900">
              <a:buFont typeface="Wingdings" panose="05000000000000000000" pitchFamily="2" charset="2"/>
              <a:buChar char="ü"/>
            </a:pPr>
            <a:endParaRPr lang="en-US" sz="24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b="1" dirty="0">
                <a:latin typeface="Arial" panose="020B0604020202020204" pitchFamily="34" charset="0"/>
                <a:cs typeface="Arial" panose="020B0604020202020204" pitchFamily="34" charset="0"/>
              </a:rPr>
              <a:t>Raw scores and change scores (from baseline/all past responses)</a:t>
            </a:r>
          </a:p>
          <a:p>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89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Machine Learning Methods</a:t>
            </a:r>
          </a:p>
        </p:txBody>
      </p:sp>
      <p:sp>
        <p:nvSpPr>
          <p:cNvPr id="6" name="TextBox 5"/>
          <p:cNvSpPr txBox="1"/>
          <p:nvPr/>
        </p:nvSpPr>
        <p:spPr>
          <a:xfrm>
            <a:off x="47625" y="742949"/>
            <a:ext cx="11753850" cy="2677656"/>
          </a:xfrm>
          <a:prstGeom prst="rect">
            <a:avLst/>
          </a:prstGeom>
          <a:noFill/>
        </p:spPr>
        <p:txBody>
          <a:bodyPr wrap="square" rtlCol="0">
            <a:spAutoFit/>
          </a:bodyPr>
          <a:lstStyle/>
          <a:p>
            <a:pPr marL="342900" indent="-342900">
              <a:buFont typeface="Wingdings" panose="05000000000000000000" pitchFamily="2" charset="2"/>
              <a:buChar char="q"/>
            </a:pPr>
            <a:r>
              <a:rPr lang="en-US" sz="2800" b="1" dirty="0">
                <a:latin typeface="Arial" panose="020B0604020202020204" pitchFamily="34" charset="0"/>
                <a:cs typeface="Arial" panose="020B0604020202020204" pitchFamily="34" charset="0"/>
              </a:rPr>
              <a:t>Predict hour-by-hour probability of future </a:t>
            </a:r>
            <a:r>
              <a:rPr lang="en-US" sz="2800" b="1" dirty="0">
                <a:solidFill>
                  <a:srgbClr val="FF0000"/>
                </a:solidFill>
                <a:latin typeface="Arial" panose="020B0604020202020204" pitchFamily="34" charset="0"/>
                <a:cs typeface="Arial" panose="020B0604020202020204" pitchFamily="34" charset="0"/>
              </a:rPr>
              <a:t>lapse</a:t>
            </a:r>
          </a:p>
          <a:p>
            <a:endParaRPr lang="en-US" sz="28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800" b="1" dirty="0">
                <a:latin typeface="Arial" panose="020B0604020202020204" pitchFamily="34" charset="0"/>
                <a:cs typeface="Arial" panose="020B0604020202020204" pitchFamily="34" charset="0"/>
              </a:rPr>
              <a:t>Lapse window widths</a:t>
            </a:r>
          </a:p>
          <a:p>
            <a:pPr marL="914400" lvl="1"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1 hour</a:t>
            </a:r>
          </a:p>
          <a:p>
            <a:pPr marL="914400" lvl="1"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1 day</a:t>
            </a:r>
          </a:p>
          <a:p>
            <a:pPr marL="914400" lvl="1"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1 week</a:t>
            </a:r>
          </a:p>
        </p:txBody>
      </p:sp>
    </p:spTree>
    <p:extLst>
      <p:ext uri="{BB962C8B-B14F-4D97-AF65-F5344CB8AC3E}">
        <p14:creationId xmlns:p14="http://schemas.microsoft.com/office/powerpoint/2010/main" val="2754227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Machine Learning Methods</a:t>
            </a:r>
          </a:p>
        </p:txBody>
      </p:sp>
      <p:sp>
        <p:nvSpPr>
          <p:cNvPr id="6" name="TextBox 5"/>
          <p:cNvSpPr txBox="1"/>
          <p:nvPr/>
        </p:nvSpPr>
        <p:spPr>
          <a:xfrm>
            <a:off x="47625" y="742949"/>
            <a:ext cx="11753850" cy="4832092"/>
          </a:xfrm>
          <a:prstGeom prst="rect">
            <a:avLst/>
          </a:prstGeom>
          <a:noFill/>
        </p:spPr>
        <p:txBody>
          <a:bodyPr wrap="square" rtlCol="0">
            <a:spAutoFit/>
          </a:bodyPr>
          <a:lstStyle/>
          <a:p>
            <a:pPr marL="457200" indent="-457200">
              <a:buFont typeface="Wingdings" panose="05000000000000000000" pitchFamily="2" charset="2"/>
              <a:buChar char="q"/>
            </a:pPr>
            <a:r>
              <a:rPr lang="en-US" sz="2800" b="1" dirty="0">
                <a:latin typeface="Arial" panose="020B0604020202020204" pitchFamily="34" charset="0"/>
                <a:cs typeface="Arial" panose="020B0604020202020204" pitchFamily="34" charset="0"/>
              </a:rPr>
              <a:t>Statistical Algorithms</a:t>
            </a:r>
          </a:p>
          <a:p>
            <a:pPr marL="914400" lvl="1" indent="-457200">
              <a:buFont typeface="Wingdings" panose="05000000000000000000" pitchFamily="2" charset="2"/>
              <a:buChar char="ü"/>
            </a:pPr>
            <a:r>
              <a:rPr lang="en-US" sz="2800" b="1" dirty="0" err="1">
                <a:latin typeface="Arial" panose="020B0604020202020204" pitchFamily="34" charset="0"/>
                <a:cs typeface="Arial" panose="020B0604020202020204" pitchFamily="34" charset="0"/>
              </a:rPr>
              <a:t>ElasticNet</a:t>
            </a:r>
            <a:r>
              <a:rPr lang="en-US" sz="2800" b="1" dirty="0">
                <a:latin typeface="Arial" panose="020B0604020202020204" pitchFamily="34" charset="0"/>
                <a:cs typeface="Arial" panose="020B0604020202020204" pitchFamily="34" charset="0"/>
              </a:rPr>
              <a:t> GLM (e.g., LASSO, ridge regression)</a:t>
            </a:r>
          </a:p>
          <a:p>
            <a:pPr marL="914400" lvl="1"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Random Forest</a:t>
            </a:r>
          </a:p>
          <a:p>
            <a:pPr marL="914400" lvl="1" indent="-457200">
              <a:buFont typeface="Wingdings" panose="05000000000000000000" pitchFamily="2" charset="2"/>
              <a:buChar char="ü"/>
            </a:pPr>
            <a:r>
              <a:rPr lang="en-US" sz="2800" b="1" dirty="0" err="1">
                <a:latin typeface="Arial" panose="020B0604020202020204" pitchFamily="34" charset="0"/>
                <a:cs typeface="Arial" panose="020B0604020202020204" pitchFamily="34" charset="0"/>
              </a:rPr>
              <a:t>XGBoost</a:t>
            </a:r>
            <a:endParaRPr lang="en-US" sz="2800" b="1" dirty="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KNN</a:t>
            </a:r>
          </a:p>
          <a:p>
            <a:pPr marL="457200" indent="-457200">
              <a:buFont typeface="Wingdings" panose="05000000000000000000" pitchFamily="2" charset="2"/>
              <a:buChar char="ü"/>
            </a:pPr>
            <a:endParaRPr lang="en-US" sz="28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US" sz="2800" b="1" dirty="0">
                <a:latin typeface="Arial" panose="020B0604020202020204" pitchFamily="34" charset="0"/>
                <a:cs typeface="Arial" panose="020B0604020202020204" pitchFamily="34" charset="0"/>
              </a:rPr>
              <a:t>Model Tuning and Performance Evaluation</a:t>
            </a:r>
          </a:p>
          <a:p>
            <a:pPr marL="914400" lvl="1"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Area under ROC curve (AUC) as primary performance metric</a:t>
            </a:r>
          </a:p>
          <a:p>
            <a:pPr marL="914400" lvl="1"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Sensitivity, Specificity, Balanced accuracy, Positive predictive value</a:t>
            </a:r>
          </a:p>
          <a:p>
            <a:pPr marL="914400" lvl="1"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Using </a:t>
            </a:r>
            <a:r>
              <a:rPr lang="en-US" sz="2800" b="1" dirty="0">
                <a:solidFill>
                  <a:srgbClr val="FF0000"/>
                </a:solidFill>
                <a:latin typeface="Arial" panose="020B0604020202020204" pitchFamily="34" charset="0"/>
                <a:cs typeface="Arial" panose="020B0604020202020204" pitchFamily="34" charset="0"/>
              </a:rPr>
              <a:t>grouped</a:t>
            </a:r>
            <a:r>
              <a:rPr lang="en-US" sz="2800" b="1" dirty="0">
                <a:latin typeface="Arial" panose="020B0604020202020204" pitchFamily="34" charset="0"/>
                <a:cs typeface="Arial" panose="020B0604020202020204" pitchFamily="34" charset="0"/>
              </a:rPr>
              <a:t> (by participant) </a:t>
            </a:r>
            <a:r>
              <a:rPr lang="en-US" sz="2800" b="1" dirty="0">
                <a:solidFill>
                  <a:srgbClr val="FF0000"/>
                </a:solidFill>
                <a:latin typeface="Arial" panose="020B0604020202020204" pitchFamily="34" charset="0"/>
                <a:cs typeface="Arial" panose="020B0604020202020204" pitchFamily="34" charset="0"/>
              </a:rPr>
              <a:t>10-fold CV </a:t>
            </a:r>
          </a:p>
        </p:txBody>
      </p:sp>
    </p:spTree>
    <p:extLst>
      <p:ext uri="{BB962C8B-B14F-4D97-AF65-F5344CB8AC3E}">
        <p14:creationId xmlns:p14="http://schemas.microsoft.com/office/powerpoint/2010/main" val="1521220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1 Week: Probabilities for No Lapse and Lapse</a:t>
            </a:r>
          </a:p>
        </p:txBody>
      </p:sp>
      <p:sp>
        <p:nvSpPr>
          <p:cNvPr id="8" name="TextBox 7"/>
          <p:cNvSpPr txBox="1"/>
          <p:nvPr/>
        </p:nvSpPr>
        <p:spPr>
          <a:xfrm>
            <a:off x="33111" y="728435"/>
            <a:ext cx="5787118" cy="4832092"/>
          </a:xfrm>
          <a:prstGeom prst="rect">
            <a:avLst/>
          </a:prstGeom>
          <a:noFill/>
        </p:spPr>
        <p:txBody>
          <a:bodyPr wrap="square" rtlCol="0">
            <a:spAutoFit/>
          </a:bodyPr>
          <a:lstStyle/>
          <a:p>
            <a:pPr marL="457200" indent="-457200">
              <a:buFont typeface="Wingdings" panose="05000000000000000000" pitchFamily="2" charset="2"/>
              <a:buChar char="q"/>
            </a:pPr>
            <a:r>
              <a:rPr lang="en-US" sz="2800" b="1" dirty="0">
                <a:latin typeface="Arial" panose="020B0604020202020204" pitchFamily="34" charset="0"/>
                <a:cs typeface="Arial" panose="020B0604020202020204" pitchFamily="34" charset="0"/>
              </a:rPr>
              <a:t>Model predicts </a:t>
            </a:r>
            <a:r>
              <a:rPr lang="en-US" sz="2800" b="1" dirty="0">
                <a:solidFill>
                  <a:srgbClr val="FF0000"/>
                </a:solidFill>
                <a:latin typeface="Arial" panose="020B0604020202020204" pitchFamily="34" charset="0"/>
                <a:cs typeface="Arial" panose="020B0604020202020204" pitchFamily="34" charset="0"/>
              </a:rPr>
              <a:t>probability</a:t>
            </a:r>
            <a:r>
              <a:rPr lang="en-US" sz="2800" b="1" dirty="0">
                <a:latin typeface="Arial" panose="020B0604020202020204" pitchFamily="34" charset="0"/>
                <a:cs typeface="Arial" panose="020B0604020202020204" pitchFamily="34" charset="0"/>
              </a:rPr>
              <a:t> of lapse in next week for “</a:t>
            </a:r>
            <a:r>
              <a:rPr lang="en-US" sz="2800" b="1" dirty="0">
                <a:solidFill>
                  <a:srgbClr val="FF0000"/>
                </a:solidFill>
                <a:latin typeface="Arial" panose="020B0604020202020204" pitchFamily="34" charset="0"/>
                <a:cs typeface="Arial" panose="020B0604020202020204" pitchFamily="34" charset="0"/>
              </a:rPr>
              <a:t>new</a:t>
            </a:r>
            <a:r>
              <a:rPr lang="en-US" sz="2800" b="1" dirty="0">
                <a:latin typeface="Arial" panose="020B0604020202020204" pitchFamily="34" charset="0"/>
                <a:cs typeface="Arial" panose="020B0604020202020204" pitchFamily="34" charset="0"/>
              </a:rPr>
              <a:t>” observations in test set</a:t>
            </a:r>
          </a:p>
          <a:p>
            <a:pPr marL="457200" indent="-457200">
              <a:buFont typeface="Wingdings" panose="05000000000000000000" pitchFamily="2" charset="2"/>
              <a:buChar char="q"/>
            </a:pPr>
            <a:endParaRPr lang="en-US" sz="28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US" sz="2800" b="1" dirty="0">
                <a:latin typeface="Arial" panose="020B0604020202020204" pitchFamily="34" charset="0"/>
                <a:cs typeface="Arial" panose="020B0604020202020204" pitchFamily="34" charset="0"/>
              </a:rPr>
              <a:t>Can panel predictions for GROUND TRUTH lapse and no lapse observations</a:t>
            </a:r>
          </a:p>
          <a:p>
            <a:pPr marL="457200" indent="-457200">
              <a:buFont typeface="Wingdings" panose="05000000000000000000" pitchFamily="2" charset="2"/>
              <a:buChar char="q"/>
            </a:pPr>
            <a:endParaRPr lang="en-US" sz="28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US" sz="2800" b="1" dirty="0">
                <a:latin typeface="Arial" panose="020B0604020202020204" pitchFamily="34" charset="0"/>
                <a:cs typeface="Arial" panose="020B0604020202020204" pitchFamily="34" charset="0"/>
              </a:rPr>
              <a:t>Want high probabilities to be high for true lapses and low for true no lapses</a:t>
            </a:r>
          </a:p>
        </p:txBody>
      </p:sp>
      <p:pic>
        <p:nvPicPr>
          <p:cNvPr id="10" name="Picture 9">
            <a:extLst>
              <a:ext uri="{FF2B5EF4-FFF2-40B4-BE49-F238E27FC236}">
                <a16:creationId xmlns:a16="http://schemas.microsoft.com/office/drawing/2014/main" id="{2A3A3D0C-943B-4787-8494-D53D19020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388" y="909577"/>
            <a:ext cx="5943612" cy="5943612"/>
          </a:xfrm>
          <a:prstGeom prst="rect">
            <a:avLst/>
          </a:prstGeom>
        </p:spPr>
      </p:pic>
    </p:spTree>
    <p:extLst>
      <p:ext uri="{BB962C8B-B14F-4D97-AF65-F5344CB8AC3E}">
        <p14:creationId xmlns:p14="http://schemas.microsoft.com/office/powerpoint/2010/main" val="3601286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1 Week: Probabilities for No Lapse and Lapse</a:t>
            </a:r>
          </a:p>
        </p:txBody>
      </p:sp>
      <p:sp>
        <p:nvSpPr>
          <p:cNvPr id="8" name="TextBox 7"/>
          <p:cNvSpPr txBox="1"/>
          <p:nvPr/>
        </p:nvSpPr>
        <p:spPr>
          <a:xfrm>
            <a:off x="33111" y="728435"/>
            <a:ext cx="5787118" cy="6124754"/>
          </a:xfrm>
          <a:prstGeom prst="rect">
            <a:avLst/>
          </a:prstGeom>
          <a:noFill/>
        </p:spPr>
        <p:txBody>
          <a:bodyPr wrap="square" rtlCol="0">
            <a:spAutoFit/>
          </a:bodyPr>
          <a:lstStyle/>
          <a:p>
            <a:pPr marL="457200" indent="-457200">
              <a:buFont typeface="Wingdings" panose="05000000000000000000" pitchFamily="2" charset="2"/>
              <a:buChar char="q"/>
            </a:pPr>
            <a:r>
              <a:rPr lang="en-US" sz="2800" b="1" dirty="0">
                <a:solidFill>
                  <a:schemeClr val="bg1">
                    <a:lumMod val="85000"/>
                  </a:schemeClr>
                </a:solidFill>
                <a:latin typeface="Arial" panose="020B0604020202020204" pitchFamily="34" charset="0"/>
                <a:cs typeface="Arial" panose="020B0604020202020204" pitchFamily="34" charset="0"/>
              </a:rPr>
              <a:t>Model predicts probability of lapse in next week for “new” observations</a:t>
            </a:r>
          </a:p>
          <a:p>
            <a:pPr marL="457200" indent="-457200">
              <a:buFont typeface="Wingdings" panose="05000000000000000000" pitchFamily="2" charset="2"/>
              <a:buChar char="q"/>
            </a:pPr>
            <a:endParaRPr lang="en-US" sz="2800" b="1" dirty="0">
              <a:solidFill>
                <a:schemeClr val="bg1">
                  <a:lumMod val="85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US" sz="2800" b="1" dirty="0">
                <a:solidFill>
                  <a:schemeClr val="bg1">
                    <a:lumMod val="85000"/>
                  </a:schemeClr>
                </a:solidFill>
                <a:latin typeface="Arial" panose="020B0604020202020204" pitchFamily="34" charset="0"/>
                <a:cs typeface="Arial" panose="020B0604020202020204" pitchFamily="34" charset="0"/>
              </a:rPr>
              <a:t>Can panel predictions for GROUND TRUTH lapse and no lapse observations</a:t>
            </a:r>
          </a:p>
          <a:p>
            <a:pPr marL="457200" indent="-457200">
              <a:buFont typeface="Wingdings" panose="05000000000000000000" pitchFamily="2" charset="2"/>
              <a:buChar char="q"/>
            </a:pPr>
            <a:endParaRPr lang="en-US" sz="2800" b="1" dirty="0">
              <a:solidFill>
                <a:schemeClr val="bg1">
                  <a:lumMod val="85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US" sz="2800" b="1" dirty="0">
                <a:solidFill>
                  <a:schemeClr val="bg1">
                    <a:lumMod val="85000"/>
                  </a:schemeClr>
                </a:solidFill>
                <a:latin typeface="Arial" panose="020B0604020202020204" pitchFamily="34" charset="0"/>
                <a:cs typeface="Arial" panose="020B0604020202020204" pitchFamily="34" charset="0"/>
              </a:rPr>
              <a:t>Want high probabilities to be high for true lapses and low for true no lapses</a:t>
            </a:r>
          </a:p>
          <a:p>
            <a:pPr marL="457200" indent="-457200">
              <a:buFont typeface="Wingdings" panose="05000000000000000000" pitchFamily="2" charset="2"/>
              <a:buChar char="q"/>
            </a:pPr>
            <a:endParaRPr lang="en-US" sz="28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US" sz="2800" b="1" dirty="0">
                <a:latin typeface="Arial" panose="020B0604020202020204" pitchFamily="34" charset="0"/>
                <a:cs typeface="Arial" panose="020B0604020202020204" pitchFamily="34" charset="0"/>
              </a:rPr>
              <a:t>Need decision threshold for classification (.50 default)</a:t>
            </a:r>
          </a:p>
        </p:txBody>
      </p:sp>
      <p:pic>
        <p:nvPicPr>
          <p:cNvPr id="10" name="Picture 9">
            <a:extLst>
              <a:ext uri="{FF2B5EF4-FFF2-40B4-BE49-F238E27FC236}">
                <a16:creationId xmlns:a16="http://schemas.microsoft.com/office/drawing/2014/main" id="{2A3A3D0C-943B-4787-8494-D53D19020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388" y="909577"/>
            <a:ext cx="5943612" cy="5943612"/>
          </a:xfrm>
          <a:prstGeom prst="rect">
            <a:avLst/>
          </a:prstGeom>
        </p:spPr>
      </p:pic>
      <p:cxnSp>
        <p:nvCxnSpPr>
          <p:cNvPr id="7" name="Straight Connector 6"/>
          <p:cNvCxnSpPr/>
          <p:nvPr/>
        </p:nvCxnSpPr>
        <p:spPr>
          <a:xfrm flipH="1">
            <a:off x="9587284" y="800100"/>
            <a:ext cx="6119" cy="5562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917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301F995-597F-4C9A-999C-BC90E200CC65}"/>
              </a:ext>
            </a:extLst>
          </p:cNvPr>
          <p:cNvGraphicFramePr>
            <a:graphicFrameLocks noGrp="1"/>
          </p:cNvGraphicFramePr>
          <p:nvPr>
            <p:extLst>
              <p:ext uri="{D42A27DB-BD31-4B8C-83A1-F6EECF244321}">
                <p14:modId xmlns:p14="http://schemas.microsoft.com/office/powerpoint/2010/main" val="3001043490"/>
              </p:ext>
            </p:extLst>
          </p:nvPr>
        </p:nvGraphicFramePr>
        <p:xfrm>
          <a:off x="152400" y="765740"/>
          <a:ext cx="11887200" cy="4541184"/>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38694447"/>
                    </a:ext>
                  </a:extLst>
                </a:gridCol>
                <a:gridCol w="2971800">
                  <a:extLst>
                    <a:ext uri="{9D8B030D-6E8A-4147-A177-3AD203B41FA5}">
                      <a16:colId xmlns:a16="http://schemas.microsoft.com/office/drawing/2014/main" val="263338628"/>
                    </a:ext>
                  </a:extLst>
                </a:gridCol>
                <a:gridCol w="2971800">
                  <a:extLst>
                    <a:ext uri="{9D8B030D-6E8A-4147-A177-3AD203B41FA5}">
                      <a16:colId xmlns:a16="http://schemas.microsoft.com/office/drawing/2014/main" val="3093124874"/>
                    </a:ext>
                  </a:extLst>
                </a:gridCol>
                <a:gridCol w="2971800">
                  <a:extLst>
                    <a:ext uri="{9D8B030D-6E8A-4147-A177-3AD203B41FA5}">
                      <a16:colId xmlns:a16="http://schemas.microsoft.com/office/drawing/2014/main" val="1135248194"/>
                    </a:ext>
                  </a:extLst>
                </a:gridCol>
              </a:tblGrid>
              <a:tr h="567648">
                <a:tc>
                  <a:txBody>
                    <a:bodyPr/>
                    <a:lstStyle/>
                    <a:p>
                      <a:endParaRPr lang="en-US" sz="2400" b="1" dirty="0">
                        <a:latin typeface="Arial" panose="020B0604020202020204" pitchFamily="34" charset="0"/>
                        <a:cs typeface="Arial" panose="020B0604020202020204" pitchFamily="34" charset="0"/>
                      </a:endParaRPr>
                    </a:p>
                  </a:txBody>
                  <a:tcPr/>
                </a:tc>
                <a:tc>
                  <a:txBody>
                    <a:bodyPr/>
                    <a:lstStyle/>
                    <a:p>
                      <a:r>
                        <a:rPr lang="en-US" sz="2400" b="1" dirty="0">
                          <a:latin typeface="Arial" panose="020B0604020202020204" pitchFamily="34" charset="0"/>
                          <a:cs typeface="Arial" panose="020B0604020202020204" pitchFamily="34" charset="0"/>
                        </a:rPr>
                        <a:t>1 week</a:t>
                      </a:r>
                    </a:p>
                  </a:txBody>
                  <a:tcPr/>
                </a:tc>
                <a:tc>
                  <a:txBody>
                    <a:bodyPr/>
                    <a:lstStyle/>
                    <a:p>
                      <a:r>
                        <a:rPr lang="en-US" sz="2400" b="1" dirty="0">
                          <a:latin typeface="Arial" panose="020B0604020202020204" pitchFamily="34" charset="0"/>
                          <a:cs typeface="Arial" panose="020B0604020202020204" pitchFamily="34" charset="0"/>
                        </a:rPr>
                        <a:t>1 day</a:t>
                      </a:r>
                    </a:p>
                  </a:txBody>
                  <a:tcPr/>
                </a:tc>
                <a:tc>
                  <a:txBody>
                    <a:bodyPr/>
                    <a:lstStyle/>
                    <a:p>
                      <a:r>
                        <a:rPr lang="en-US" sz="2400" b="1" dirty="0">
                          <a:latin typeface="Arial" panose="020B0604020202020204" pitchFamily="34" charset="0"/>
                          <a:cs typeface="Arial" panose="020B0604020202020204" pitchFamily="34" charset="0"/>
                        </a:rPr>
                        <a:t>1 hour</a:t>
                      </a:r>
                    </a:p>
                  </a:txBody>
                  <a:tcPr/>
                </a:tc>
                <a:extLst>
                  <a:ext uri="{0D108BD9-81ED-4DB2-BD59-A6C34878D82A}">
                    <a16:rowId xmlns:a16="http://schemas.microsoft.com/office/drawing/2014/main" val="1697613192"/>
                  </a:ext>
                </a:extLst>
              </a:tr>
              <a:tr h="567648">
                <a:tc>
                  <a:txBody>
                    <a:bodyPr/>
                    <a:lstStyle/>
                    <a:p>
                      <a:r>
                        <a:rPr lang="en-US" sz="2400" b="1" dirty="0">
                          <a:latin typeface="Arial" panose="020B0604020202020204" pitchFamily="34" charset="0"/>
                          <a:cs typeface="Arial" panose="020B0604020202020204" pitchFamily="34" charset="0"/>
                        </a:rPr>
                        <a:t>AUC</a:t>
                      </a:r>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039841855"/>
                  </a:ext>
                </a:extLst>
              </a:tr>
              <a:tr h="567648">
                <a:tc>
                  <a:txBody>
                    <a:bodyPr/>
                    <a:lstStyle/>
                    <a:p>
                      <a:endParaRPr lang="en-US" sz="2400" b="1">
                        <a:latin typeface="Arial" panose="020B0604020202020204" pitchFamily="34" charset="0"/>
                        <a:cs typeface="Arial" panose="020B0604020202020204" pitchFamily="34" charset="0"/>
                      </a:endParaRPr>
                    </a:p>
                  </a:txBody>
                  <a:tcPr/>
                </a:tc>
                <a:tc>
                  <a:txBody>
                    <a:bodyPr/>
                    <a:lstStyle/>
                    <a:p>
                      <a:endParaRPr lang="en-US" sz="2400" b="1" dirty="0">
                        <a:solidFill>
                          <a:srgbClr val="7030A0"/>
                        </a:solidFill>
                        <a:latin typeface="Arial" panose="020B0604020202020204" pitchFamily="34" charset="0"/>
                        <a:cs typeface="Arial" panose="020B0604020202020204" pitchFamily="34" charset="0"/>
                      </a:endParaRPr>
                    </a:p>
                  </a:txBody>
                  <a:tcPr/>
                </a:tc>
                <a:tc>
                  <a:txBody>
                    <a:bodyPr/>
                    <a:lstStyle/>
                    <a:p>
                      <a:endParaRPr lang="en-US" sz="2400" b="1" dirty="0">
                        <a:solidFill>
                          <a:srgbClr val="0000FF"/>
                        </a:solidFill>
                        <a:latin typeface="Arial" panose="020B0604020202020204" pitchFamily="34" charset="0"/>
                        <a:cs typeface="Arial" panose="020B0604020202020204" pitchFamily="34" charset="0"/>
                      </a:endParaRPr>
                    </a:p>
                  </a:txBody>
                  <a:tcPr/>
                </a:tc>
                <a:tc>
                  <a:txBody>
                    <a:bodyPr/>
                    <a:lstStyle/>
                    <a:p>
                      <a:endParaRPr lang="en-US" sz="2400" b="1" dirty="0">
                        <a:solidFill>
                          <a:schemeClr val="accent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56333522"/>
                  </a:ext>
                </a:extLst>
              </a:tr>
              <a:tr h="567648">
                <a:tc>
                  <a:txBody>
                    <a:bodyPr/>
                    <a:lstStyle/>
                    <a:p>
                      <a:r>
                        <a:rPr lang="en-US" sz="2400" b="1" dirty="0">
                          <a:latin typeface="Arial" panose="020B0604020202020204" pitchFamily="34" charset="0"/>
                          <a:cs typeface="Arial" panose="020B0604020202020204" pitchFamily="34" charset="0"/>
                        </a:rPr>
                        <a:t>Sensitivity</a:t>
                      </a:r>
                    </a:p>
                  </a:txBody>
                  <a:tcPr/>
                </a:tc>
                <a:tc>
                  <a:txBody>
                    <a:bodyPr/>
                    <a:lstStyle/>
                    <a:p>
                      <a:r>
                        <a:rPr lang="en-US" sz="2400" b="1" dirty="0">
                          <a:solidFill>
                            <a:srgbClr val="7030A0"/>
                          </a:solidFill>
                          <a:latin typeface="Arial" panose="020B0604020202020204" pitchFamily="34" charset="0"/>
                          <a:cs typeface="Arial" panose="020B0604020202020204" pitchFamily="34" charset="0"/>
                        </a:rPr>
                        <a:t>0.79</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206345909"/>
                  </a:ext>
                </a:extLst>
              </a:tr>
              <a:tr h="567648">
                <a:tc>
                  <a:txBody>
                    <a:bodyPr/>
                    <a:lstStyle/>
                    <a:p>
                      <a:r>
                        <a:rPr lang="en-US" sz="2400" b="1" dirty="0">
                          <a:latin typeface="Arial" panose="020B0604020202020204" pitchFamily="34" charset="0"/>
                          <a:cs typeface="Arial" panose="020B0604020202020204" pitchFamily="34" charset="0"/>
                        </a:rPr>
                        <a:t>Specificity</a:t>
                      </a:r>
                    </a:p>
                  </a:txBody>
                  <a:tcPr/>
                </a:tc>
                <a:tc>
                  <a:txBody>
                    <a:bodyPr/>
                    <a:lstStyle/>
                    <a:p>
                      <a:r>
                        <a:rPr lang="en-US" sz="2400" b="1" dirty="0">
                          <a:solidFill>
                            <a:srgbClr val="7030A0"/>
                          </a:solidFill>
                          <a:latin typeface="Arial" panose="020B0604020202020204" pitchFamily="34" charset="0"/>
                          <a:cs typeface="Arial" panose="020B0604020202020204" pitchFamily="34" charset="0"/>
                        </a:rPr>
                        <a:t>0.86</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62751255"/>
                  </a:ext>
                </a:extLst>
              </a:tr>
              <a:tr h="567648">
                <a:tc>
                  <a:txBody>
                    <a:bodyPr/>
                    <a:lstStyle/>
                    <a:p>
                      <a:r>
                        <a:rPr lang="en-US" sz="2400" b="1" dirty="0">
                          <a:latin typeface="Arial" panose="020B0604020202020204" pitchFamily="34" charset="0"/>
                          <a:cs typeface="Arial" panose="020B0604020202020204" pitchFamily="34" charset="0"/>
                        </a:rPr>
                        <a:t>Balanced accuracy</a:t>
                      </a:r>
                    </a:p>
                  </a:txBody>
                  <a:tcPr/>
                </a:tc>
                <a:tc>
                  <a:txBody>
                    <a:bodyPr/>
                    <a:lstStyle/>
                    <a:p>
                      <a:r>
                        <a:rPr lang="en-US" sz="2400" b="1" dirty="0">
                          <a:solidFill>
                            <a:srgbClr val="7030A0"/>
                          </a:solidFill>
                          <a:latin typeface="Arial" panose="020B0604020202020204" pitchFamily="34" charset="0"/>
                          <a:cs typeface="Arial" panose="020B0604020202020204" pitchFamily="34" charset="0"/>
                        </a:rPr>
                        <a:t>0.82</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360667483"/>
                  </a:ext>
                </a:extLst>
              </a:tr>
              <a:tr h="567648">
                <a:tc>
                  <a:txBody>
                    <a:bodyPr/>
                    <a:lstStyle/>
                    <a:p>
                      <a:endParaRPr lang="en-US" sz="2400" b="1" dirty="0">
                        <a:latin typeface="Arial" panose="020B0604020202020204" pitchFamily="34" charset="0"/>
                        <a:cs typeface="Arial" panose="020B0604020202020204" pitchFamily="34" charset="0"/>
                      </a:endParaRPr>
                    </a:p>
                  </a:txBody>
                  <a:tcPr/>
                </a:tc>
                <a:tc>
                  <a:txBody>
                    <a:bodyPr/>
                    <a:lstStyle/>
                    <a:p>
                      <a:endParaRPr lang="en-US" sz="2400" b="1" dirty="0">
                        <a:latin typeface="Arial" panose="020B0604020202020204" pitchFamily="34" charset="0"/>
                        <a:cs typeface="Arial" panose="020B0604020202020204" pitchFamily="34" charset="0"/>
                      </a:endParaRPr>
                    </a:p>
                  </a:txBody>
                  <a:tcPr/>
                </a:tc>
                <a:tc>
                  <a:txBody>
                    <a:bodyPr/>
                    <a:lstStyle/>
                    <a:p>
                      <a:endParaRPr lang="en-US" sz="2400" b="1" dirty="0">
                        <a:latin typeface="Arial" panose="020B0604020202020204" pitchFamily="34" charset="0"/>
                        <a:cs typeface="Arial" panose="020B0604020202020204" pitchFamily="34" charset="0"/>
                      </a:endParaRPr>
                    </a:p>
                  </a:txBody>
                  <a:tcPr/>
                </a:tc>
                <a:tc>
                  <a:txBody>
                    <a:bodyPr/>
                    <a:lstStyle/>
                    <a:p>
                      <a:endParaRPr lang="en-US"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18875293"/>
                  </a:ext>
                </a:extLst>
              </a:tr>
              <a:tr h="567648">
                <a:tc>
                  <a:txBody>
                    <a:bodyPr/>
                    <a:lstStyle/>
                    <a:p>
                      <a:endParaRPr lang="en-US" sz="2400" b="1" dirty="0">
                        <a:latin typeface="Arial" panose="020B0604020202020204" pitchFamily="34" charset="0"/>
                        <a:cs typeface="Arial" panose="020B0604020202020204" pitchFamily="34" charset="0"/>
                      </a:endParaRPr>
                    </a:p>
                  </a:txBody>
                  <a:tcPr/>
                </a:tc>
                <a:tc>
                  <a:txBody>
                    <a:bodyPr/>
                    <a:lstStyle/>
                    <a:p>
                      <a:endParaRPr lang="en-US" sz="2400" b="1" dirty="0">
                        <a:latin typeface="Arial" panose="020B0604020202020204" pitchFamily="34" charset="0"/>
                        <a:cs typeface="Arial" panose="020B0604020202020204" pitchFamily="34" charset="0"/>
                      </a:endParaRPr>
                    </a:p>
                  </a:txBody>
                  <a:tcPr/>
                </a:tc>
                <a:tc>
                  <a:txBody>
                    <a:bodyPr/>
                    <a:lstStyle/>
                    <a:p>
                      <a:endParaRPr lang="en-US" sz="2400" b="1" dirty="0">
                        <a:latin typeface="Arial" panose="020B0604020202020204" pitchFamily="34" charset="0"/>
                        <a:cs typeface="Arial" panose="020B0604020202020204" pitchFamily="34" charset="0"/>
                      </a:endParaRPr>
                    </a:p>
                  </a:txBody>
                  <a:tcPr/>
                </a:tc>
                <a:tc>
                  <a:txBody>
                    <a:bodyPr/>
                    <a:lstStyle/>
                    <a:p>
                      <a:endParaRPr lang="en-US"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02809590"/>
                  </a:ext>
                </a:extLst>
              </a:tr>
            </a:tbl>
          </a:graphicData>
        </a:graphic>
      </p:graphicFrame>
      <p:cxnSp>
        <p:nvCxnSpPr>
          <p:cNvPr id="5" name="Straight Connector 4">
            <a:extLst>
              <a:ext uri="{FF2B5EF4-FFF2-40B4-BE49-F238E27FC236}">
                <a16:creationId xmlns:a16="http://schemas.microsoft.com/office/drawing/2014/main" id="{CA7F0FE5-5F11-43C4-A266-C31FCA9D0CB9}"/>
              </a:ext>
            </a:extLst>
          </p:cNvPr>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85A41DA-8C0F-4B43-848D-8A47CF0CE49A}"/>
              </a:ext>
            </a:extLst>
          </p:cNvPr>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Performance Metrics by Lapse Window Width</a:t>
            </a:r>
          </a:p>
        </p:txBody>
      </p:sp>
    </p:spTree>
    <p:extLst>
      <p:ext uri="{BB962C8B-B14F-4D97-AF65-F5344CB8AC3E}">
        <p14:creationId xmlns:p14="http://schemas.microsoft.com/office/powerpoint/2010/main" val="3608921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CF2573C-B747-4C6D-8650-DD00EE05E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298" y="914394"/>
            <a:ext cx="5943612" cy="5943612"/>
          </a:xfrm>
          <a:prstGeom prst="rect">
            <a:avLst/>
          </a:prstGeom>
        </p:spPr>
      </p:pic>
      <p:cxnSp>
        <p:nvCxnSpPr>
          <p:cNvPr id="5" name="Straight Connector 4"/>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1 Week: ROC Curve</a:t>
            </a:r>
          </a:p>
        </p:txBody>
      </p:sp>
      <p:sp>
        <p:nvSpPr>
          <p:cNvPr id="9" name="TextBox 8">
            <a:extLst>
              <a:ext uri="{FF2B5EF4-FFF2-40B4-BE49-F238E27FC236}">
                <a16:creationId xmlns:a16="http://schemas.microsoft.com/office/drawing/2014/main" id="{188C2715-A1A0-4F4B-B1ED-AB1DDE5FB421}"/>
              </a:ext>
            </a:extLst>
          </p:cNvPr>
          <p:cNvSpPr txBox="1"/>
          <p:nvPr/>
        </p:nvSpPr>
        <p:spPr>
          <a:xfrm>
            <a:off x="-1" y="777072"/>
            <a:ext cx="6244765" cy="1692771"/>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Area under the ROC curve (AUC)</a:t>
            </a:r>
          </a:p>
          <a:p>
            <a:endParaRPr lang="en-US" sz="10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Across all decision thresholds</a:t>
            </a:r>
          </a:p>
          <a:p>
            <a:endParaRPr lang="en-US" sz="10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~.5 (random) – 1.0 (perfect)</a:t>
            </a:r>
          </a:p>
        </p:txBody>
      </p:sp>
      <p:sp>
        <p:nvSpPr>
          <p:cNvPr id="12" name="Rectangle 11">
            <a:extLst>
              <a:ext uri="{FF2B5EF4-FFF2-40B4-BE49-F238E27FC236}">
                <a16:creationId xmlns:a16="http://schemas.microsoft.com/office/drawing/2014/main" id="{FAF5E647-1000-4BD6-A3AF-D50424E2E968}"/>
              </a:ext>
            </a:extLst>
          </p:cNvPr>
          <p:cNvSpPr/>
          <p:nvPr/>
        </p:nvSpPr>
        <p:spPr>
          <a:xfrm>
            <a:off x="15240" y="5500331"/>
            <a:ext cx="3977640" cy="1323439"/>
          </a:xfrm>
          <a:prstGeom prst="rect">
            <a:avLst/>
          </a:prstGeom>
        </p:spPr>
        <p:txBody>
          <a:bodyPr wrap="square">
            <a:spAutoFit/>
          </a:bodyPr>
          <a:lstStyle/>
          <a:p>
            <a:r>
              <a:rPr lang="en-US" sz="2000" b="1" u="sng" dirty="0">
                <a:solidFill>
                  <a:srgbClr val="333333"/>
                </a:solidFill>
                <a:latin typeface="Arial" panose="020B0604020202020204" pitchFamily="34" charset="0"/>
                <a:cs typeface="Arial" panose="020B0604020202020204" pitchFamily="34" charset="0"/>
              </a:rPr>
              <a:t>Coarse rules of thumb for AUC</a:t>
            </a:r>
          </a:p>
          <a:p>
            <a:r>
              <a:rPr lang="en-US" sz="2000" b="1" dirty="0">
                <a:solidFill>
                  <a:srgbClr val="333333"/>
                </a:solidFill>
                <a:latin typeface="Arial" panose="020B0604020202020204" pitchFamily="34" charset="0"/>
                <a:cs typeface="Arial" panose="020B0604020202020204" pitchFamily="34" charset="0"/>
              </a:rPr>
              <a:t>.70 - .80 are considered fair</a:t>
            </a:r>
          </a:p>
          <a:p>
            <a:r>
              <a:rPr lang="en-US" sz="2000" b="1" dirty="0">
                <a:solidFill>
                  <a:srgbClr val="333333"/>
                </a:solidFill>
                <a:latin typeface="Arial" panose="020B0604020202020204" pitchFamily="34" charset="0"/>
                <a:cs typeface="Arial" panose="020B0604020202020204" pitchFamily="34" charset="0"/>
              </a:rPr>
              <a:t>.80 - .90 are considered good</a:t>
            </a:r>
          </a:p>
          <a:p>
            <a:r>
              <a:rPr lang="en-US" sz="2000" b="1" u="sng" dirty="0">
                <a:solidFill>
                  <a:srgbClr val="333333"/>
                </a:solidFill>
                <a:latin typeface="Arial" panose="020B0604020202020204" pitchFamily="34" charset="0"/>
                <a:cs typeface="Arial" panose="020B0604020202020204" pitchFamily="34" charset="0"/>
              </a:rPr>
              <a:t>&gt;</a:t>
            </a:r>
            <a:r>
              <a:rPr lang="en-US" sz="2000" b="1" dirty="0">
                <a:solidFill>
                  <a:srgbClr val="333333"/>
                </a:solidFill>
                <a:latin typeface="Arial" panose="020B0604020202020204" pitchFamily="34" charset="0"/>
                <a:cs typeface="Arial" panose="020B0604020202020204" pitchFamily="34" charset="0"/>
              </a:rPr>
              <a:t> .90 are considered excellent</a:t>
            </a:r>
            <a:endParaRPr lang="en-US" sz="2000" b="1" i="0" dirty="0">
              <a:solidFill>
                <a:srgbClr val="333333"/>
              </a:solidFill>
              <a:effectLst/>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588F38C6-58CC-4C51-B05B-3C039D50F4BF}"/>
              </a:ext>
            </a:extLst>
          </p:cNvPr>
          <p:cNvSpPr/>
          <p:nvPr/>
        </p:nvSpPr>
        <p:spPr>
          <a:xfrm>
            <a:off x="10788120" y="4348268"/>
            <a:ext cx="1388522" cy="400110"/>
          </a:xfrm>
          <a:prstGeom prst="rect">
            <a:avLst/>
          </a:prstGeom>
        </p:spPr>
        <p:txBody>
          <a:bodyPr wrap="none">
            <a:spAutoFit/>
          </a:bodyPr>
          <a:lstStyle/>
          <a:p>
            <a:r>
              <a:rPr lang="en-US" sz="2000" b="1" dirty="0">
                <a:solidFill>
                  <a:srgbClr val="7030A0"/>
                </a:solidFill>
                <a:latin typeface="Arial" panose="020B0604020202020204" pitchFamily="34" charset="0"/>
                <a:cs typeface="Arial" panose="020B0604020202020204" pitchFamily="34" charset="0"/>
              </a:rPr>
              <a:t>AUC = .90</a:t>
            </a:r>
          </a:p>
        </p:txBody>
      </p:sp>
    </p:spTree>
    <p:extLst>
      <p:ext uri="{BB962C8B-B14F-4D97-AF65-F5344CB8AC3E}">
        <p14:creationId xmlns:p14="http://schemas.microsoft.com/office/powerpoint/2010/main" val="3507209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1 Week: Features</a:t>
            </a:r>
          </a:p>
        </p:txBody>
      </p:sp>
      <p:pic>
        <p:nvPicPr>
          <p:cNvPr id="7" name="Picture 6">
            <a:extLst>
              <a:ext uri="{FF2B5EF4-FFF2-40B4-BE49-F238E27FC236}">
                <a16:creationId xmlns:a16="http://schemas.microsoft.com/office/drawing/2014/main" id="{1E94798A-B381-4CB9-90E6-9308D0194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8690" y="676274"/>
            <a:ext cx="7418069" cy="6181725"/>
          </a:xfrm>
          <a:prstGeom prst="rect">
            <a:avLst/>
          </a:prstGeom>
        </p:spPr>
      </p:pic>
      <p:sp>
        <p:nvSpPr>
          <p:cNvPr id="8" name="TextBox 7">
            <a:extLst>
              <a:ext uri="{FF2B5EF4-FFF2-40B4-BE49-F238E27FC236}">
                <a16:creationId xmlns:a16="http://schemas.microsoft.com/office/drawing/2014/main" id="{CCC10750-E288-44A0-BA66-9094454B1224}"/>
              </a:ext>
            </a:extLst>
          </p:cNvPr>
          <p:cNvSpPr txBox="1"/>
          <p:nvPr/>
        </p:nvSpPr>
        <p:spPr>
          <a:xfrm>
            <a:off x="29567" y="729675"/>
            <a:ext cx="5061047" cy="5909310"/>
          </a:xfrm>
          <a:prstGeom prst="rect">
            <a:avLst/>
          </a:prstGeom>
          <a:noFill/>
        </p:spPr>
        <p:txBody>
          <a:bodyPr wrap="square" rtlCol="0">
            <a:spAutoFit/>
          </a:bodyPr>
          <a:lstStyle/>
          <a:p>
            <a:pPr marL="285750" indent="-285750">
              <a:buFont typeface="Wingdings" panose="05000000000000000000" pitchFamily="2" charset="2"/>
              <a:buChar char="q"/>
            </a:pPr>
            <a:r>
              <a:rPr lang="en-US" b="1" dirty="0">
                <a:latin typeface="Arial" panose="020B0604020202020204" pitchFamily="34" charset="0"/>
                <a:cs typeface="Arial" panose="020B0604020202020204" pitchFamily="34" charset="0"/>
              </a:rPr>
              <a:t>Small number of features are important</a:t>
            </a:r>
          </a:p>
          <a:p>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b="1" dirty="0">
                <a:latin typeface="Arial" panose="020B0604020202020204" pitchFamily="34" charset="0"/>
                <a:cs typeface="Arial" panose="020B0604020202020204" pitchFamily="34" charset="0"/>
              </a:rPr>
              <a:t>8 EMA items</a:t>
            </a:r>
          </a:p>
          <a:p>
            <a:pPr marL="285750" indent="-285750">
              <a:buFont typeface="Wingdings" panose="05000000000000000000" pitchFamily="2" charset="2"/>
              <a:buChar char="ü"/>
            </a:pPr>
            <a:r>
              <a:rPr lang="en-US" b="1" dirty="0">
                <a:latin typeface="Arial" panose="020B0604020202020204" pitchFamily="34" charset="0"/>
                <a:cs typeface="Arial" panose="020B0604020202020204" pitchFamily="34" charset="0"/>
              </a:rPr>
              <a:t>Past lapses (item 1)</a:t>
            </a:r>
          </a:p>
          <a:p>
            <a:pPr marL="285750" indent="-285750">
              <a:buFont typeface="Wingdings" panose="05000000000000000000" pitchFamily="2" charset="2"/>
              <a:buChar char="ü"/>
            </a:pPr>
            <a:r>
              <a:rPr lang="en-US" b="1" dirty="0">
                <a:latin typeface="Arial" panose="020B0604020202020204" pitchFamily="34" charset="0"/>
                <a:cs typeface="Arial" panose="020B0604020202020204" pitchFamily="34" charset="0"/>
              </a:rPr>
              <a:t>Craving (item 2)</a:t>
            </a:r>
          </a:p>
          <a:p>
            <a:pPr marL="285750" indent="-285750">
              <a:buFont typeface="Wingdings" panose="05000000000000000000" pitchFamily="2" charset="2"/>
              <a:buChar char="ü"/>
            </a:pPr>
            <a:r>
              <a:rPr lang="en-US" b="1" dirty="0">
                <a:latin typeface="Arial" panose="020B0604020202020204" pitchFamily="34" charset="0"/>
                <a:cs typeface="Arial" panose="020B0604020202020204" pitchFamily="34" charset="0"/>
              </a:rPr>
              <a:t>Risky situation (item 3)</a:t>
            </a:r>
          </a:p>
          <a:p>
            <a:pPr marL="285750" indent="-285750">
              <a:buFont typeface="Wingdings" panose="05000000000000000000" pitchFamily="2" charset="2"/>
              <a:buChar char="ü"/>
            </a:pPr>
            <a:r>
              <a:rPr lang="en-US" b="1" dirty="0">
                <a:latin typeface="Arial" panose="020B0604020202020204" pitchFamily="34" charset="0"/>
                <a:cs typeface="Arial" panose="020B0604020202020204" pitchFamily="34" charset="0"/>
              </a:rPr>
              <a:t>Stressful events (item 4)</a:t>
            </a:r>
          </a:p>
          <a:p>
            <a:pPr marL="285750" indent="-285750">
              <a:buFont typeface="Wingdings" panose="05000000000000000000" pitchFamily="2" charset="2"/>
              <a:buChar char="ü"/>
            </a:pPr>
            <a:r>
              <a:rPr lang="en-US" b="1" dirty="0">
                <a:latin typeface="Arial" panose="020B0604020202020204" pitchFamily="34" charset="0"/>
                <a:cs typeface="Arial" panose="020B0604020202020204" pitchFamily="34" charset="0"/>
              </a:rPr>
              <a:t>Pleasant events (item 5)</a:t>
            </a:r>
          </a:p>
          <a:p>
            <a:pPr marL="285750" indent="-285750">
              <a:buFont typeface="Wingdings" panose="05000000000000000000" pitchFamily="2" charset="2"/>
              <a:buChar char="ü"/>
            </a:pPr>
            <a:r>
              <a:rPr lang="en-US" b="1" dirty="0">
                <a:latin typeface="Arial" panose="020B0604020202020204" pitchFamily="34" charset="0"/>
                <a:cs typeface="Arial" panose="020B0604020202020204" pitchFamily="34" charset="0"/>
              </a:rPr>
              <a:t>Affective arousal (item 7)</a:t>
            </a:r>
          </a:p>
          <a:p>
            <a:pPr marL="285750" indent="-285750">
              <a:buFont typeface="Wingdings" panose="05000000000000000000" pitchFamily="2" charset="2"/>
              <a:buChar char="ü"/>
            </a:pPr>
            <a:r>
              <a:rPr lang="en-US" b="1" dirty="0">
                <a:latin typeface="Arial" panose="020B0604020202020204" pitchFamily="34" charset="0"/>
                <a:cs typeface="Arial" panose="020B0604020202020204" pitchFamily="34" charset="0"/>
              </a:rPr>
              <a:t>Expected future risky situation (item 8)</a:t>
            </a:r>
          </a:p>
          <a:p>
            <a:pPr marL="285750" indent="-285750">
              <a:buFont typeface="Wingdings" panose="05000000000000000000" pitchFamily="2" charset="2"/>
              <a:buChar char="ü"/>
            </a:pPr>
            <a:r>
              <a:rPr lang="en-US" b="1" dirty="0">
                <a:latin typeface="Arial" panose="020B0604020202020204" pitchFamily="34" charset="0"/>
                <a:cs typeface="Arial" panose="020B0604020202020204" pitchFamily="34" charset="0"/>
              </a:rPr>
              <a:t>expected future drinking (item 10)</a:t>
            </a:r>
          </a:p>
          <a:p>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b="1" dirty="0">
                <a:latin typeface="Arial" panose="020B0604020202020204" pitchFamily="34" charset="0"/>
                <a:cs typeface="Arial" panose="020B0604020202020204" pitchFamily="34" charset="0"/>
              </a:rPr>
              <a:t>EMA compliance</a:t>
            </a:r>
          </a:p>
          <a:p>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b="1" dirty="0">
                <a:latin typeface="Arial" panose="020B0604020202020204" pitchFamily="34" charset="0"/>
                <a:cs typeface="Arial" panose="020B0604020202020204" pitchFamily="34" charset="0"/>
              </a:rPr>
              <a:t>Counts, median, mins and maxes are useful</a:t>
            </a:r>
          </a:p>
          <a:p>
            <a:pPr marL="285750" indent="-285750">
              <a:buFont typeface="Wingdings" panose="05000000000000000000" pitchFamily="2" charset="2"/>
              <a:buChar char="q"/>
            </a:pPr>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b="1" dirty="0">
                <a:latin typeface="Arial" panose="020B0604020202020204" pitchFamily="34" charset="0"/>
                <a:cs typeface="Arial" panose="020B0604020202020204" pitchFamily="34" charset="0"/>
              </a:rPr>
              <a:t>Both raw score (_raw) and change from baseline (_</a:t>
            </a:r>
            <a:r>
              <a:rPr lang="en-US" b="1" dirty="0" err="1">
                <a:latin typeface="Arial" panose="020B0604020202020204" pitchFamily="34" charset="0"/>
                <a:cs typeface="Arial" panose="020B0604020202020204" pitchFamily="34" charset="0"/>
              </a:rPr>
              <a:t>chng</a:t>
            </a:r>
            <a:r>
              <a:rPr lang="en-US" b="1" dirty="0">
                <a:latin typeface="Arial" panose="020B0604020202020204" pitchFamily="34" charset="0"/>
                <a:cs typeface="Arial" panose="020B0604020202020204" pitchFamily="34" charset="0"/>
              </a:rPr>
              <a:t>) are useful</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8569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Mental Healthcare Needs are High and Unmet</a:t>
            </a:r>
          </a:p>
        </p:txBody>
      </p:sp>
      <p:sp>
        <p:nvSpPr>
          <p:cNvPr id="7" name="TextBox 6"/>
          <p:cNvSpPr txBox="1"/>
          <p:nvPr/>
        </p:nvSpPr>
        <p:spPr>
          <a:xfrm>
            <a:off x="66675" y="714374"/>
            <a:ext cx="11753850" cy="2862322"/>
          </a:xfrm>
          <a:prstGeom prst="rect">
            <a:avLst/>
          </a:prstGeom>
          <a:noFill/>
        </p:spPr>
        <p:txBody>
          <a:bodyPr wrap="square" rtlCol="0">
            <a:spAutoFit/>
          </a:bodyPr>
          <a:lstStyle/>
          <a:p>
            <a:pPr marL="457200" indent="-457200">
              <a:buFont typeface="Wingdings" panose="05000000000000000000" pitchFamily="2" charset="2"/>
              <a:buChar char="q"/>
            </a:pPr>
            <a:r>
              <a:rPr lang="en-US" sz="2800" b="1" dirty="0">
                <a:latin typeface="Arial" panose="020B0604020202020204" pitchFamily="34" charset="0"/>
                <a:cs typeface="Arial" panose="020B0604020202020204" pitchFamily="34" charset="0"/>
              </a:rPr>
              <a:t>In 2019, </a:t>
            </a:r>
            <a:r>
              <a:rPr lang="en-US" sz="2800" b="1" dirty="0">
                <a:solidFill>
                  <a:srgbClr val="FF0000"/>
                </a:solidFill>
                <a:latin typeface="Arial" panose="020B0604020202020204" pitchFamily="34" charset="0"/>
                <a:cs typeface="Arial" panose="020B0604020202020204" pitchFamily="34" charset="0"/>
              </a:rPr>
              <a:t>52 million Americans </a:t>
            </a:r>
            <a:r>
              <a:rPr lang="en-US" sz="2800" b="1" dirty="0">
                <a:latin typeface="Arial" panose="020B0604020202020204" pitchFamily="34" charset="0"/>
                <a:cs typeface="Arial" panose="020B0604020202020204" pitchFamily="34" charset="0"/>
              </a:rPr>
              <a:t>had an active mental illness</a:t>
            </a:r>
          </a:p>
          <a:p>
            <a:pPr marL="457200" indent="-457200">
              <a:buFont typeface="Wingdings" panose="05000000000000000000" pitchFamily="2" charset="2"/>
              <a:buChar char="q"/>
            </a:pPr>
            <a:endParaRPr lang="en-US" sz="1400" b="1" dirty="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
            </a:pPr>
            <a:r>
              <a:rPr lang="en-US" sz="2400" b="1" dirty="0">
                <a:latin typeface="Arial" panose="020B0604020202020204" pitchFamily="34" charset="0"/>
                <a:cs typeface="Arial" panose="020B0604020202020204" pitchFamily="34" charset="0"/>
              </a:rPr>
              <a:t>More than half did not receive any treatment</a:t>
            </a:r>
          </a:p>
          <a:p>
            <a:pPr marL="457200" indent="-457200">
              <a:buFont typeface="Wingdings" panose="05000000000000000000" pitchFamily="2" charset="2"/>
              <a:buChar char="q"/>
            </a:pPr>
            <a:endParaRPr lang="en-US" sz="24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endParaRPr lang="en-US" sz="24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US" sz="2800" b="1" dirty="0">
                <a:solidFill>
                  <a:srgbClr val="FF0000"/>
                </a:solidFill>
                <a:latin typeface="Arial" panose="020B0604020202020204" pitchFamily="34" charset="0"/>
                <a:cs typeface="Arial" panose="020B0604020202020204" pitchFamily="34" charset="0"/>
              </a:rPr>
              <a:t>20 million adults </a:t>
            </a:r>
            <a:r>
              <a:rPr lang="en-US" sz="2800" b="1" dirty="0">
                <a:latin typeface="Arial" panose="020B0604020202020204" pitchFamily="34" charset="0"/>
                <a:cs typeface="Arial" panose="020B0604020202020204" pitchFamily="34" charset="0"/>
              </a:rPr>
              <a:t>had an active substance use disorder</a:t>
            </a:r>
          </a:p>
          <a:p>
            <a:pPr marL="914400" lvl="1" indent="-457200">
              <a:buFont typeface="Wingdings" panose="05000000000000000000" pitchFamily="2" charset="2"/>
              <a:buChar char="§"/>
            </a:pPr>
            <a:endParaRPr lang="en-US" sz="1400" b="1" dirty="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
            </a:pPr>
            <a:r>
              <a:rPr lang="en-US" sz="2400" b="1" dirty="0">
                <a:latin typeface="Arial" panose="020B0604020202020204" pitchFamily="34" charset="0"/>
                <a:cs typeface="Arial" panose="020B0604020202020204" pitchFamily="34" charset="0"/>
              </a:rPr>
              <a:t>9 out of 10 did not receive any treatment</a:t>
            </a:r>
          </a:p>
        </p:txBody>
      </p:sp>
    </p:spTree>
    <p:extLst>
      <p:ext uri="{BB962C8B-B14F-4D97-AF65-F5344CB8AC3E}">
        <p14:creationId xmlns:p14="http://schemas.microsoft.com/office/powerpoint/2010/main" val="3012857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1 Day: ROC Curve</a:t>
            </a:r>
          </a:p>
        </p:txBody>
      </p:sp>
      <p:sp>
        <p:nvSpPr>
          <p:cNvPr id="7" name="Rectangle 6">
            <a:extLst>
              <a:ext uri="{FF2B5EF4-FFF2-40B4-BE49-F238E27FC236}">
                <a16:creationId xmlns:a16="http://schemas.microsoft.com/office/drawing/2014/main" id="{FAF5E647-1000-4BD6-A3AF-D50424E2E968}"/>
              </a:ext>
            </a:extLst>
          </p:cNvPr>
          <p:cNvSpPr/>
          <p:nvPr/>
        </p:nvSpPr>
        <p:spPr>
          <a:xfrm>
            <a:off x="15240" y="5500331"/>
            <a:ext cx="3977640" cy="1323439"/>
          </a:xfrm>
          <a:prstGeom prst="rect">
            <a:avLst/>
          </a:prstGeom>
        </p:spPr>
        <p:txBody>
          <a:bodyPr wrap="square">
            <a:spAutoFit/>
          </a:bodyPr>
          <a:lstStyle/>
          <a:p>
            <a:r>
              <a:rPr lang="en-US" sz="2000" b="1" u="sng" dirty="0">
                <a:solidFill>
                  <a:srgbClr val="333333"/>
                </a:solidFill>
                <a:latin typeface="Arial" panose="020B0604020202020204" pitchFamily="34" charset="0"/>
                <a:cs typeface="Arial" panose="020B0604020202020204" pitchFamily="34" charset="0"/>
              </a:rPr>
              <a:t>Coarse rules of thumb</a:t>
            </a:r>
          </a:p>
          <a:p>
            <a:r>
              <a:rPr lang="en-US" sz="2000" b="1" dirty="0">
                <a:solidFill>
                  <a:srgbClr val="333333"/>
                </a:solidFill>
                <a:latin typeface="Arial" panose="020B0604020202020204" pitchFamily="34" charset="0"/>
                <a:cs typeface="Arial" panose="020B0604020202020204" pitchFamily="34" charset="0"/>
              </a:rPr>
              <a:t>.70 - .80 are considered fair</a:t>
            </a:r>
          </a:p>
          <a:p>
            <a:r>
              <a:rPr lang="en-US" sz="2000" b="1" dirty="0">
                <a:solidFill>
                  <a:srgbClr val="333333"/>
                </a:solidFill>
                <a:latin typeface="Arial" panose="020B0604020202020204" pitchFamily="34" charset="0"/>
                <a:cs typeface="Arial" panose="020B0604020202020204" pitchFamily="34" charset="0"/>
              </a:rPr>
              <a:t>.80 - .90 are considered good</a:t>
            </a:r>
          </a:p>
          <a:p>
            <a:r>
              <a:rPr lang="en-US" sz="2000" b="1" u="sng" dirty="0">
                <a:solidFill>
                  <a:srgbClr val="333333"/>
                </a:solidFill>
                <a:latin typeface="Arial" panose="020B0604020202020204" pitchFamily="34" charset="0"/>
                <a:cs typeface="Arial" panose="020B0604020202020204" pitchFamily="34" charset="0"/>
              </a:rPr>
              <a:t>&gt;</a:t>
            </a:r>
            <a:r>
              <a:rPr lang="en-US" sz="2000" b="1" dirty="0">
                <a:solidFill>
                  <a:srgbClr val="333333"/>
                </a:solidFill>
                <a:latin typeface="Arial" panose="020B0604020202020204" pitchFamily="34" charset="0"/>
                <a:cs typeface="Arial" panose="020B0604020202020204" pitchFamily="34" charset="0"/>
              </a:rPr>
              <a:t> .90 are considered excellent</a:t>
            </a:r>
            <a:endParaRPr lang="en-US" sz="2000" b="1"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8866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5203B9D-9819-4637-A175-09150E53E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4010" y="914394"/>
            <a:ext cx="5943612" cy="5943612"/>
          </a:xfrm>
          <a:prstGeom prst="rect">
            <a:avLst/>
          </a:prstGeom>
        </p:spPr>
      </p:pic>
      <p:cxnSp>
        <p:nvCxnSpPr>
          <p:cNvPr id="5" name="Straight Connector 4"/>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1 Day: ROC Curve</a:t>
            </a:r>
          </a:p>
        </p:txBody>
      </p:sp>
      <p:sp>
        <p:nvSpPr>
          <p:cNvPr id="12" name="Rectangle 11">
            <a:extLst>
              <a:ext uri="{FF2B5EF4-FFF2-40B4-BE49-F238E27FC236}">
                <a16:creationId xmlns:a16="http://schemas.microsoft.com/office/drawing/2014/main" id="{F6DA4C74-CAA5-4995-A17B-986C0C747016}"/>
              </a:ext>
            </a:extLst>
          </p:cNvPr>
          <p:cNvSpPr/>
          <p:nvPr/>
        </p:nvSpPr>
        <p:spPr>
          <a:xfrm>
            <a:off x="10788120" y="4348268"/>
            <a:ext cx="1388522" cy="707886"/>
          </a:xfrm>
          <a:prstGeom prst="rect">
            <a:avLst/>
          </a:prstGeom>
        </p:spPr>
        <p:txBody>
          <a:bodyPr wrap="none">
            <a:spAutoFit/>
          </a:bodyPr>
          <a:lstStyle/>
          <a:p>
            <a:r>
              <a:rPr lang="en-US" sz="2000" b="1" dirty="0">
                <a:solidFill>
                  <a:srgbClr val="7030A0"/>
                </a:solidFill>
                <a:latin typeface="Arial" panose="020B0604020202020204" pitchFamily="34" charset="0"/>
                <a:cs typeface="Arial" panose="020B0604020202020204" pitchFamily="34" charset="0"/>
              </a:rPr>
              <a:t>AUC = .90</a:t>
            </a:r>
          </a:p>
          <a:p>
            <a:r>
              <a:rPr lang="en-US" sz="2000" b="1" dirty="0">
                <a:solidFill>
                  <a:srgbClr val="0000FF"/>
                </a:solidFill>
                <a:latin typeface="Arial" panose="020B0604020202020204" pitchFamily="34" charset="0"/>
                <a:cs typeface="Arial" panose="020B0604020202020204" pitchFamily="34" charset="0"/>
              </a:rPr>
              <a:t>AUC = .91</a:t>
            </a:r>
          </a:p>
        </p:txBody>
      </p:sp>
      <p:sp>
        <p:nvSpPr>
          <p:cNvPr id="7" name="Rectangle 6">
            <a:extLst>
              <a:ext uri="{FF2B5EF4-FFF2-40B4-BE49-F238E27FC236}">
                <a16:creationId xmlns:a16="http://schemas.microsoft.com/office/drawing/2014/main" id="{FAF5E647-1000-4BD6-A3AF-D50424E2E968}"/>
              </a:ext>
            </a:extLst>
          </p:cNvPr>
          <p:cNvSpPr/>
          <p:nvPr/>
        </p:nvSpPr>
        <p:spPr>
          <a:xfrm>
            <a:off x="15240" y="5500331"/>
            <a:ext cx="3977640" cy="1323439"/>
          </a:xfrm>
          <a:prstGeom prst="rect">
            <a:avLst/>
          </a:prstGeom>
        </p:spPr>
        <p:txBody>
          <a:bodyPr wrap="square">
            <a:spAutoFit/>
          </a:bodyPr>
          <a:lstStyle/>
          <a:p>
            <a:r>
              <a:rPr lang="en-US" sz="2000" b="1" u="sng" dirty="0">
                <a:solidFill>
                  <a:srgbClr val="333333"/>
                </a:solidFill>
                <a:latin typeface="Arial" panose="020B0604020202020204" pitchFamily="34" charset="0"/>
                <a:cs typeface="Arial" panose="020B0604020202020204" pitchFamily="34" charset="0"/>
              </a:rPr>
              <a:t>Coarse rules of thumb</a:t>
            </a:r>
          </a:p>
          <a:p>
            <a:r>
              <a:rPr lang="en-US" sz="2000" b="1" dirty="0">
                <a:solidFill>
                  <a:srgbClr val="333333"/>
                </a:solidFill>
                <a:latin typeface="Arial" panose="020B0604020202020204" pitchFamily="34" charset="0"/>
                <a:cs typeface="Arial" panose="020B0604020202020204" pitchFamily="34" charset="0"/>
              </a:rPr>
              <a:t>.70 - .80 are considered fair</a:t>
            </a:r>
          </a:p>
          <a:p>
            <a:r>
              <a:rPr lang="en-US" sz="2000" b="1" dirty="0">
                <a:solidFill>
                  <a:srgbClr val="333333"/>
                </a:solidFill>
                <a:latin typeface="Arial" panose="020B0604020202020204" pitchFamily="34" charset="0"/>
                <a:cs typeface="Arial" panose="020B0604020202020204" pitchFamily="34" charset="0"/>
              </a:rPr>
              <a:t>.80 - .90 are considered good</a:t>
            </a:r>
          </a:p>
          <a:p>
            <a:r>
              <a:rPr lang="en-US" sz="2000" b="1" u="sng" dirty="0">
                <a:solidFill>
                  <a:srgbClr val="333333"/>
                </a:solidFill>
                <a:latin typeface="Arial" panose="020B0604020202020204" pitchFamily="34" charset="0"/>
                <a:cs typeface="Arial" panose="020B0604020202020204" pitchFamily="34" charset="0"/>
              </a:rPr>
              <a:t>&gt;</a:t>
            </a:r>
            <a:r>
              <a:rPr lang="en-US" sz="2000" b="1" dirty="0">
                <a:solidFill>
                  <a:srgbClr val="333333"/>
                </a:solidFill>
                <a:latin typeface="Arial" panose="020B0604020202020204" pitchFamily="34" charset="0"/>
                <a:cs typeface="Arial" panose="020B0604020202020204" pitchFamily="34" charset="0"/>
              </a:rPr>
              <a:t> .90 are considered excellent</a:t>
            </a:r>
            <a:endParaRPr lang="en-US" sz="2000" b="1"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5239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301F995-597F-4C9A-999C-BC90E200CC65}"/>
              </a:ext>
            </a:extLst>
          </p:cNvPr>
          <p:cNvGraphicFramePr>
            <a:graphicFrameLocks noGrp="1"/>
          </p:cNvGraphicFramePr>
          <p:nvPr>
            <p:extLst>
              <p:ext uri="{D42A27DB-BD31-4B8C-83A1-F6EECF244321}">
                <p14:modId xmlns:p14="http://schemas.microsoft.com/office/powerpoint/2010/main" val="3201344317"/>
              </p:ext>
            </p:extLst>
          </p:nvPr>
        </p:nvGraphicFramePr>
        <p:xfrm>
          <a:off x="152400" y="765740"/>
          <a:ext cx="11887200" cy="4541184"/>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38694447"/>
                    </a:ext>
                  </a:extLst>
                </a:gridCol>
                <a:gridCol w="2971800">
                  <a:extLst>
                    <a:ext uri="{9D8B030D-6E8A-4147-A177-3AD203B41FA5}">
                      <a16:colId xmlns:a16="http://schemas.microsoft.com/office/drawing/2014/main" val="263338628"/>
                    </a:ext>
                  </a:extLst>
                </a:gridCol>
                <a:gridCol w="2971800">
                  <a:extLst>
                    <a:ext uri="{9D8B030D-6E8A-4147-A177-3AD203B41FA5}">
                      <a16:colId xmlns:a16="http://schemas.microsoft.com/office/drawing/2014/main" val="3093124874"/>
                    </a:ext>
                  </a:extLst>
                </a:gridCol>
                <a:gridCol w="2971800">
                  <a:extLst>
                    <a:ext uri="{9D8B030D-6E8A-4147-A177-3AD203B41FA5}">
                      <a16:colId xmlns:a16="http://schemas.microsoft.com/office/drawing/2014/main" val="1135248194"/>
                    </a:ext>
                  </a:extLst>
                </a:gridCol>
              </a:tblGrid>
              <a:tr h="567648">
                <a:tc>
                  <a:txBody>
                    <a:bodyPr/>
                    <a:lstStyle/>
                    <a:p>
                      <a:endParaRPr lang="en-US" sz="2400" b="1" dirty="0">
                        <a:latin typeface="Arial" panose="020B0604020202020204" pitchFamily="34" charset="0"/>
                        <a:cs typeface="Arial" panose="020B0604020202020204" pitchFamily="34" charset="0"/>
                      </a:endParaRPr>
                    </a:p>
                  </a:txBody>
                  <a:tcPr/>
                </a:tc>
                <a:tc>
                  <a:txBody>
                    <a:bodyPr/>
                    <a:lstStyle/>
                    <a:p>
                      <a:r>
                        <a:rPr lang="en-US" sz="2400" b="1" dirty="0">
                          <a:latin typeface="Arial" panose="020B0604020202020204" pitchFamily="34" charset="0"/>
                          <a:cs typeface="Arial" panose="020B0604020202020204" pitchFamily="34" charset="0"/>
                        </a:rPr>
                        <a:t>1 week</a:t>
                      </a:r>
                    </a:p>
                  </a:txBody>
                  <a:tcPr/>
                </a:tc>
                <a:tc>
                  <a:txBody>
                    <a:bodyPr/>
                    <a:lstStyle/>
                    <a:p>
                      <a:r>
                        <a:rPr lang="en-US" sz="2400" b="1" dirty="0">
                          <a:latin typeface="Arial" panose="020B0604020202020204" pitchFamily="34" charset="0"/>
                          <a:cs typeface="Arial" panose="020B0604020202020204" pitchFamily="34" charset="0"/>
                        </a:rPr>
                        <a:t>1 day</a:t>
                      </a:r>
                    </a:p>
                  </a:txBody>
                  <a:tcPr/>
                </a:tc>
                <a:tc>
                  <a:txBody>
                    <a:bodyPr/>
                    <a:lstStyle/>
                    <a:p>
                      <a:r>
                        <a:rPr lang="en-US" sz="2400" b="1" dirty="0">
                          <a:latin typeface="Arial" panose="020B0604020202020204" pitchFamily="34" charset="0"/>
                          <a:cs typeface="Arial" panose="020B0604020202020204" pitchFamily="34" charset="0"/>
                        </a:rPr>
                        <a:t>1 hour</a:t>
                      </a:r>
                    </a:p>
                  </a:txBody>
                  <a:tcPr/>
                </a:tc>
                <a:extLst>
                  <a:ext uri="{0D108BD9-81ED-4DB2-BD59-A6C34878D82A}">
                    <a16:rowId xmlns:a16="http://schemas.microsoft.com/office/drawing/2014/main" val="1697613192"/>
                  </a:ext>
                </a:extLst>
              </a:tr>
              <a:tr h="567648">
                <a:tc>
                  <a:txBody>
                    <a:bodyPr/>
                    <a:lstStyle/>
                    <a:p>
                      <a:r>
                        <a:rPr lang="en-US" sz="2400" b="1" dirty="0">
                          <a:latin typeface="Arial" panose="020B0604020202020204" pitchFamily="34" charset="0"/>
                          <a:cs typeface="Arial" panose="020B0604020202020204" pitchFamily="34" charset="0"/>
                        </a:rPr>
                        <a:t>AUC</a:t>
                      </a:r>
                    </a:p>
                  </a:txBody>
                  <a:tcPr/>
                </a:tc>
                <a:tc>
                  <a:txBody>
                    <a:bodyPr/>
                    <a:lstStyle/>
                    <a:p>
                      <a:r>
                        <a:rPr lang="en-US" sz="2400" b="1" dirty="0">
                          <a:solidFill>
                            <a:srgbClr val="7030A0"/>
                          </a:solidFill>
                          <a:latin typeface="Arial" panose="020B0604020202020204" pitchFamily="34" charset="0"/>
                          <a:cs typeface="Arial" panose="020B0604020202020204" pitchFamily="34" charset="0"/>
                        </a:rPr>
                        <a:t>0.90</a:t>
                      </a:r>
                    </a:p>
                  </a:txBody>
                  <a:tcPr/>
                </a:tc>
                <a:tc>
                  <a:txBody>
                    <a:bodyPr/>
                    <a:lstStyle/>
                    <a:p>
                      <a:r>
                        <a:rPr lang="en-US" sz="2400" b="1" dirty="0">
                          <a:solidFill>
                            <a:srgbClr val="0000FF"/>
                          </a:solidFill>
                          <a:latin typeface="Arial" panose="020B0604020202020204" pitchFamily="34" charset="0"/>
                          <a:cs typeface="Arial" panose="020B0604020202020204" pitchFamily="34" charset="0"/>
                        </a:rPr>
                        <a:t>0.91</a:t>
                      </a:r>
                    </a:p>
                  </a:txBody>
                  <a:tcPr/>
                </a:tc>
                <a:tc>
                  <a:txBody>
                    <a:bodyPr/>
                    <a:lstStyle/>
                    <a:p>
                      <a:endParaRPr lang="en-US" dirty="0"/>
                    </a:p>
                  </a:txBody>
                  <a:tcPr/>
                </a:tc>
                <a:extLst>
                  <a:ext uri="{0D108BD9-81ED-4DB2-BD59-A6C34878D82A}">
                    <a16:rowId xmlns:a16="http://schemas.microsoft.com/office/drawing/2014/main" val="3039841855"/>
                  </a:ext>
                </a:extLst>
              </a:tr>
              <a:tr h="567648">
                <a:tc>
                  <a:txBody>
                    <a:bodyPr/>
                    <a:lstStyle/>
                    <a:p>
                      <a:endParaRPr lang="en-US" sz="2400" b="1">
                        <a:latin typeface="Arial" panose="020B0604020202020204" pitchFamily="34" charset="0"/>
                        <a:cs typeface="Arial" panose="020B0604020202020204" pitchFamily="34" charset="0"/>
                      </a:endParaRPr>
                    </a:p>
                  </a:txBody>
                  <a:tcPr/>
                </a:tc>
                <a:tc>
                  <a:txBody>
                    <a:bodyPr/>
                    <a:lstStyle/>
                    <a:p>
                      <a:endParaRPr lang="en-US" sz="2400" b="1" dirty="0">
                        <a:solidFill>
                          <a:srgbClr val="7030A0"/>
                        </a:solidFill>
                        <a:latin typeface="Arial" panose="020B0604020202020204" pitchFamily="34" charset="0"/>
                        <a:cs typeface="Arial" panose="020B0604020202020204" pitchFamily="34" charset="0"/>
                      </a:endParaRPr>
                    </a:p>
                  </a:txBody>
                  <a:tcPr/>
                </a:tc>
                <a:tc>
                  <a:txBody>
                    <a:bodyPr/>
                    <a:lstStyle/>
                    <a:p>
                      <a:endParaRPr lang="en-US" sz="2400" b="1" dirty="0">
                        <a:solidFill>
                          <a:srgbClr val="0000FF"/>
                        </a:solidFill>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2556333522"/>
                  </a:ext>
                </a:extLst>
              </a:tr>
              <a:tr h="567648">
                <a:tc>
                  <a:txBody>
                    <a:bodyPr/>
                    <a:lstStyle/>
                    <a:p>
                      <a:r>
                        <a:rPr lang="en-US" sz="2400" b="1" dirty="0">
                          <a:latin typeface="Arial" panose="020B0604020202020204" pitchFamily="34" charset="0"/>
                          <a:cs typeface="Arial" panose="020B0604020202020204" pitchFamily="34" charset="0"/>
                        </a:rPr>
                        <a:t>Sensitivity</a:t>
                      </a:r>
                    </a:p>
                  </a:txBody>
                  <a:tcPr/>
                </a:tc>
                <a:tc>
                  <a:txBody>
                    <a:bodyPr/>
                    <a:lstStyle/>
                    <a:p>
                      <a:r>
                        <a:rPr lang="en-US" sz="2400" b="1" dirty="0">
                          <a:solidFill>
                            <a:srgbClr val="7030A0"/>
                          </a:solidFill>
                          <a:latin typeface="Arial" panose="020B0604020202020204" pitchFamily="34" charset="0"/>
                          <a:cs typeface="Arial" panose="020B0604020202020204" pitchFamily="34" charset="0"/>
                        </a:rPr>
                        <a:t>0.79</a:t>
                      </a:r>
                    </a:p>
                  </a:txBody>
                  <a:tcPr/>
                </a:tc>
                <a:tc>
                  <a:txBody>
                    <a:bodyPr/>
                    <a:lstStyle/>
                    <a:p>
                      <a:r>
                        <a:rPr lang="en-US" sz="2400" b="1" dirty="0">
                          <a:solidFill>
                            <a:srgbClr val="0000FF"/>
                          </a:solidFill>
                          <a:latin typeface="Arial" panose="020B0604020202020204" pitchFamily="34" charset="0"/>
                          <a:cs typeface="Arial" panose="020B0604020202020204" pitchFamily="34" charset="0"/>
                        </a:rPr>
                        <a:t>0.81</a:t>
                      </a:r>
                    </a:p>
                  </a:txBody>
                  <a:tcPr/>
                </a:tc>
                <a:tc>
                  <a:txBody>
                    <a:bodyPr/>
                    <a:lstStyle/>
                    <a:p>
                      <a:endParaRPr lang="en-US"/>
                    </a:p>
                  </a:txBody>
                  <a:tcPr/>
                </a:tc>
                <a:extLst>
                  <a:ext uri="{0D108BD9-81ED-4DB2-BD59-A6C34878D82A}">
                    <a16:rowId xmlns:a16="http://schemas.microsoft.com/office/drawing/2014/main" val="4206345909"/>
                  </a:ext>
                </a:extLst>
              </a:tr>
              <a:tr h="567648">
                <a:tc>
                  <a:txBody>
                    <a:bodyPr/>
                    <a:lstStyle/>
                    <a:p>
                      <a:r>
                        <a:rPr lang="en-US" sz="2400" b="1" dirty="0">
                          <a:latin typeface="Arial" panose="020B0604020202020204" pitchFamily="34" charset="0"/>
                          <a:cs typeface="Arial" panose="020B0604020202020204" pitchFamily="34" charset="0"/>
                        </a:rPr>
                        <a:t>Specificity</a:t>
                      </a:r>
                    </a:p>
                  </a:txBody>
                  <a:tcPr/>
                </a:tc>
                <a:tc>
                  <a:txBody>
                    <a:bodyPr/>
                    <a:lstStyle/>
                    <a:p>
                      <a:r>
                        <a:rPr lang="en-US" sz="2400" b="1" dirty="0">
                          <a:solidFill>
                            <a:srgbClr val="7030A0"/>
                          </a:solidFill>
                          <a:latin typeface="Arial" panose="020B0604020202020204" pitchFamily="34" charset="0"/>
                          <a:cs typeface="Arial" panose="020B0604020202020204" pitchFamily="34" charset="0"/>
                        </a:rPr>
                        <a:t>0.86</a:t>
                      </a:r>
                    </a:p>
                  </a:txBody>
                  <a:tcPr/>
                </a:tc>
                <a:tc>
                  <a:txBody>
                    <a:bodyPr/>
                    <a:lstStyle/>
                    <a:p>
                      <a:r>
                        <a:rPr lang="en-US" sz="2400" b="1" dirty="0">
                          <a:solidFill>
                            <a:srgbClr val="0000FF"/>
                          </a:solidFill>
                          <a:latin typeface="Arial" panose="020B0604020202020204" pitchFamily="34" charset="0"/>
                          <a:cs typeface="Arial" panose="020B0604020202020204" pitchFamily="34" charset="0"/>
                        </a:rPr>
                        <a:t>0.86</a:t>
                      </a:r>
                    </a:p>
                  </a:txBody>
                  <a:tcPr/>
                </a:tc>
                <a:tc>
                  <a:txBody>
                    <a:bodyPr/>
                    <a:lstStyle/>
                    <a:p>
                      <a:endParaRPr lang="en-US"/>
                    </a:p>
                  </a:txBody>
                  <a:tcPr/>
                </a:tc>
                <a:extLst>
                  <a:ext uri="{0D108BD9-81ED-4DB2-BD59-A6C34878D82A}">
                    <a16:rowId xmlns:a16="http://schemas.microsoft.com/office/drawing/2014/main" val="2462751255"/>
                  </a:ext>
                </a:extLst>
              </a:tr>
              <a:tr h="567648">
                <a:tc>
                  <a:txBody>
                    <a:bodyPr/>
                    <a:lstStyle/>
                    <a:p>
                      <a:r>
                        <a:rPr lang="en-US" sz="2400" b="1" dirty="0">
                          <a:latin typeface="Arial" panose="020B0604020202020204" pitchFamily="34" charset="0"/>
                          <a:cs typeface="Arial" panose="020B0604020202020204" pitchFamily="34" charset="0"/>
                        </a:rPr>
                        <a:t>Balanced accuracy</a:t>
                      </a:r>
                    </a:p>
                  </a:txBody>
                  <a:tcPr/>
                </a:tc>
                <a:tc>
                  <a:txBody>
                    <a:bodyPr/>
                    <a:lstStyle/>
                    <a:p>
                      <a:r>
                        <a:rPr lang="en-US" sz="2400" b="1" dirty="0">
                          <a:solidFill>
                            <a:srgbClr val="7030A0"/>
                          </a:solidFill>
                          <a:latin typeface="Arial" panose="020B0604020202020204" pitchFamily="34" charset="0"/>
                          <a:cs typeface="Arial" panose="020B0604020202020204" pitchFamily="34" charset="0"/>
                        </a:rPr>
                        <a:t>0.82</a:t>
                      </a:r>
                    </a:p>
                  </a:txBody>
                  <a:tcPr/>
                </a:tc>
                <a:tc>
                  <a:txBody>
                    <a:bodyPr/>
                    <a:lstStyle/>
                    <a:p>
                      <a:r>
                        <a:rPr lang="en-US" sz="2400" b="1" dirty="0">
                          <a:solidFill>
                            <a:srgbClr val="0000FF"/>
                          </a:solidFill>
                          <a:latin typeface="Arial" panose="020B0604020202020204" pitchFamily="34" charset="0"/>
                          <a:cs typeface="Arial" panose="020B0604020202020204" pitchFamily="34" charset="0"/>
                        </a:rPr>
                        <a:t>0.83</a:t>
                      </a:r>
                    </a:p>
                  </a:txBody>
                  <a:tcPr/>
                </a:tc>
                <a:tc>
                  <a:txBody>
                    <a:bodyPr/>
                    <a:lstStyle/>
                    <a:p>
                      <a:endParaRPr lang="en-US" dirty="0"/>
                    </a:p>
                  </a:txBody>
                  <a:tcPr/>
                </a:tc>
                <a:extLst>
                  <a:ext uri="{0D108BD9-81ED-4DB2-BD59-A6C34878D82A}">
                    <a16:rowId xmlns:a16="http://schemas.microsoft.com/office/drawing/2014/main" val="1360667483"/>
                  </a:ext>
                </a:extLst>
              </a:tr>
              <a:tr h="567648">
                <a:tc>
                  <a:txBody>
                    <a:bodyPr/>
                    <a:lstStyle/>
                    <a:p>
                      <a:endParaRPr lang="en-US" sz="2400" b="1" dirty="0">
                        <a:latin typeface="Arial" panose="020B0604020202020204" pitchFamily="34" charset="0"/>
                        <a:cs typeface="Arial" panose="020B0604020202020204" pitchFamily="34" charset="0"/>
                      </a:endParaRPr>
                    </a:p>
                  </a:txBody>
                  <a:tcPr/>
                </a:tc>
                <a:tc>
                  <a:txBody>
                    <a:bodyPr/>
                    <a:lstStyle/>
                    <a:p>
                      <a:endParaRPr lang="en-US" sz="2400" b="1" dirty="0">
                        <a:latin typeface="Arial" panose="020B0604020202020204" pitchFamily="34" charset="0"/>
                        <a:cs typeface="Arial" panose="020B0604020202020204" pitchFamily="34" charset="0"/>
                      </a:endParaRPr>
                    </a:p>
                  </a:txBody>
                  <a:tcPr/>
                </a:tc>
                <a:tc>
                  <a:txBody>
                    <a:bodyPr/>
                    <a:lstStyle/>
                    <a:p>
                      <a:endParaRPr lang="en-US" sz="2400" b="1" dirty="0">
                        <a:latin typeface="Arial" panose="020B0604020202020204" pitchFamily="34" charset="0"/>
                        <a:cs typeface="Arial" panose="020B0604020202020204" pitchFamily="34" charset="0"/>
                      </a:endParaRPr>
                    </a:p>
                  </a:txBody>
                  <a:tcPr/>
                </a:tc>
                <a:tc>
                  <a:txBody>
                    <a:bodyPr/>
                    <a:lstStyle/>
                    <a:p>
                      <a:endParaRPr lang="en-US"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18875293"/>
                  </a:ext>
                </a:extLst>
              </a:tr>
              <a:tr h="567648">
                <a:tc>
                  <a:txBody>
                    <a:bodyPr/>
                    <a:lstStyle/>
                    <a:p>
                      <a:endParaRPr lang="en-US" sz="2400" b="1" dirty="0">
                        <a:latin typeface="Arial" panose="020B0604020202020204" pitchFamily="34" charset="0"/>
                        <a:cs typeface="Arial" panose="020B0604020202020204" pitchFamily="34" charset="0"/>
                      </a:endParaRPr>
                    </a:p>
                  </a:txBody>
                  <a:tcPr/>
                </a:tc>
                <a:tc>
                  <a:txBody>
                    <a:bodyPr/>
                    <a:lstStyle/>
                    <a:p>
                      <a:endParaRPr lang="en-US" sz="2400" b="1" dirty="0">
                        <a:latin typeface="Arial" panose="020B0604020202020204" pitchFamily="34" charset="0"/>
                        <a:cs typeface="Arial" panose="020B0604020202020204" pitchFamily="34" charset="0"/>
                      </a:endParaRPr>
                    </a:p>
                  </a:txBody>
                  <a:tcPr/>
                </a:tc>
                <a:tc>
                  <a:txBody>
                    <a:bodyPr/>
                    <a:lstStyle/>
                    <a:p>
                      <a:endParaRPr lang="en-US" sz="2400" b="1" dirty="0">
                        <a:latin typeface="Arial" panose="020B0604020202020204" pitchFamily="34" charset="0"/>
                        <a:cs typeface="Arial" panose="020B0604020202020204" pitchFamily="34" charset="0"/>
                      </a:endParaRPr>
                    </a:p>
                  </a:txBody>
                  <a:tcPr/>
                </a:tc>
                <a:tc>
                  <a:txBody>
                    <a:bodyPr/>
                    <a:lstStyle/>
                    <a:p>
                      <a:endParaRPr lang="en-US"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02809590"/>
                  </a:ext>
                </a:extLst>
              </a:tr>
            </a:tbl>
          </a:graphicData>
        </a:graphic>
      </p:graphicFrame>
      <p:cxnSp>
        <p:nvCxnSpPr>
          <p:cNvPr id="5" name="Straight Connector 4">
            <a:extLst>
              <a:ext uri="{FF2B5EF4-FFF2-40B4-BE49-F238E27FC236}">
                <a16:creationId xmlns:a16="http://schemas.microsoft.com/office/drawing/2014/main" id="{CA7F0FE5-5F11-43C4-A266-C31FCA9D0CB9}"/>
              </a:ext>
            </a:extLst>
          </p:cNvPr>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85A41DA-8C0F-4B43-848D-8A47CF0CE49A}"/>
              </a:ext>
            </a:extLst>
          </p:cNvPr>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Performance Metrics by Lapse Window Width</a:t>
            </a:r>
          </a:p>
        </p:txBody>
      </p:sp>
    </p:spTree>
    <p:extLst>
      <p:ext uri="{BB962C8B-B14F-4D97-AF65-F5344CB8AC3E}">
        <p14:creationId xmlns:p14="http://schemas.microsoft.com/office/powerpoint/2010/main" val="1483181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675" y="38099"/>
            <a:ext cx="11887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1 Day: Features</a:t>
            </a:r>
          </a:p>
        </p:txBody>
      </p:sp>
      <p:pic>
        <p:nvPicPr>
          <p:cNvPr id="13" name="Picture 12">
            <a:extLst>
              <a:ext uri="{FF2B5EF4-FFF2-40B4-BE49-F238E27FC236}">
                <a16:creationId xmlns:a16="http://schemas.microsoft.com/office/drawing/2014/main" id="{DD1CD2D6-1EDA-4EDA-958A-1D383B0F2E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304" y="0"/>
            <a:ext cx="8229599" cy="6858000"/>
          </a:xfrm>
          <a:prstGeom prst="rect">
            <a:avLst/>
          </a:prstGeom>
        </p:spPr>
      </p:pic>
      <p:sp>
        <p:nvSpPr>
          <p:cNvPr id="14" name="TextBox 13">
            <a:extLst>
              <a:ext uri="{FF2B5EF4-FFF2-40B4-BE49-F238E27FC236}">
                <a16:creationId xmlns:a16="http://schemas.microsoft.com/office/drawing/2014/main" id="{C4506C1D-D898-4E5A-8E63-2C1BE49E7166}"/>
              </a:ext>
            </a:extLst>
          </p:cNvPr>
          <p:cNvSpPr txBox="1"/>
          <p:nvPr/>
        </p:nvSpPr>
        <p:spPr>
          <a:xfrm>
            <a:off x="18288" y="795528"/>
            <a:ext cx="4794344" cy="923330"/>
          </a:xfrm>
          <a:prstGeom prst="rect">
            <a:avLst/>
          </a:prstGeom>
          <a:noFill/>
        </p:spPr>
        <p:txBody>
          <a:bodyPr wrap="square" rtlCol="0">
            <a:spAutoFit/>
          </a:bodyPr>
          <a:lstStyle/>
          <a:p>
            <a:pPr marL="285750" indent="-285750">
              <a:buFont typeface="Wingdings" panose="05000000000000000000" pitchFamily="2" charset="2"/>
              <a:buChar char="q"/>
            </a:pPr>
            <a:r>
              <a:rPr lang="en-US" b="1" dirty="0">
                <a:latin typeface="Arial" panose="020B0604020202020204" pitchFamily="34" charset="0"/>
                <a:cs typeface="Arial" panose="020B0604020202020204" pitchFamily="34" charset="0"/>
              </a:rPr>
              <a:t>Similar (fewer unique?) EMA items</a:t>
            </a:r>
          </a:p>
          <a:p>
            <a:pPr marL="285750" indent="-285750">
              <a:buFont typeface="Wingdings" panose="05000000000000000000" pitchFamily="2" charset="2"/>
              <a:buChar char="q"/>
            </a:pPr>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b="1" dirty="0">
                <a:latin typeface="Arial" panose="020B0604020202020204" pitchFamily="34" charset="0"/>
                <a:cs typeface="Arial" panose="020B0604020202020204" pitchFamily="34" charset="0"/>
              </a:rPr>
              <a:t>Day emerges as new feature (Saturday)</a:t>
            </a:r>
          </a:p>
        </p:txBody>
      </p:sp>
    </p:spTree>
    <p:extLst>
      <p:ext uri="{BB962C8B-B14F-4D97-AF65-F5344CB8AC3E}">
        <p14:creationId xmlns:p14="http://schemas.microsoft.com/office/powerpoint/2010/main" val="4196148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1 Hour: ROC Curve</a:t>
            </a:r>
          </a:p>
        </p:txBody>
      </p:sp>
      <p:sp>
        <p:nvSpPr>
          <p:cNvPr id="7" name="Rectangle 6">
            <a:extLst>
              <a:ext uri="{FF2B5EF4-FFF2-40B4-BE49-F238E27FC236}">
                <a16:creationId xmlns:a16="http://schemas.microsoft.com/office/drawing/2014/main" id="{FAF5E647-1000-4BD6-A3AF-D50424E2E968}"/>
              </a:ext>
            </a:extLst>
          </p:cNvPr>
          <p:cNvSpPr/>
          <p:nvPr/>
        </p:nvSpPr>
        <p:spPr>
          <a:xfrm>
            <a:off x="15240" y="5500331"/>
            <a:ext cx="3977640" cy="1323439"/>
          </a:xfrm>
          <a:prstGeom prst="rect">
            <a:avLst/>
          </a:prstGeom>
        </p:spPr>
        <p:txBody>
          <a:bodyPr wrap="square">
            <a:spAutoFit/>
          </a:bodyPr>
          <a:lstStyle/>
          <a:p>
            <a:r>
              <a:rPr lang="en-US" sz="2000" b="1" u="sng" dirty="0">
                <a:solidFill>
                  <a:srgbClr val="333333"/>
                </a:solidFill>
                <a:latin typeface="Arial" panose="020B0604020202020204" pitchFamily="34" charset="0"/>
                <a:cs typeface="Arial" panose="020B0604020202020204" pitchFamily="34" charset="0"/>
              </a:rPr>
              <a:t>Coarse rules of thumb</a:t>
            </a:r>
          </a:p>
          <a:p>
            <a:r>
              <a:rPr lang="en-US" sz="2000" b="1" dirty="0">
                <a:solidFill>
                  <a:srgbClr val="333333"/>
                </a:solidFill>
                <a:latin typeface="Arial" panose="020B0604020202020204" pitchFamily="34" charset="0"/>
                <a:cs typeface="Arial" panose="020B0604020202020204" pitchFamily="34" charset="0"/>
              </a:rPr>
              <a:t>.70 - .80 are considered fair</a:t>
            </a:r>
          </a:p>
          <a:p>
            <a:r>
              <a:rPr lang="en-US" sz="2000" b="1" dirty="0">
                <a:solidFill>
                  <a:srgbClr val="333333"/>
                </a:solidFill>
                <a:latin typeface="Arial" panose="020B0604020202020204" pitchFamily="34" charset="0"/>
                <a:cs typeface="Arial" panose="020B0604020202020204" pitchFamily="34" charset="0"/>
              </a:rPr>
              <a:t>.80 - .90 are considered good</a:t>
            </a:r>
          </a:p>
          <a:p>
            <a:r>
              <a:rPr lang="en-US" sz="2000" b="1" u="sng" dirty="0">
                <a:solidFill>
                  <a:srgbClr val="333333"/>
                </a:solidFill>
                <a:latin typeface="Arial" panose="020B0604020202020204" pitchFamily="34" charset="0"/>
                <a:cs typeface="Arial" panose="020B0604020202020204" pitchFamily="34" charset="0"/>
              </a:rPr>
              <a:t>&gt;</a:t>
            </a:r>
            <a:r>
              <a:rPr lang="en-US" sz="2000" b="1" dirty="0">
                <a:solidFill>
                  <a:srgbClr val="333333"/>
                </a:solidFill>
                <a:latin typeface="Arial" panose="020B0604020202020204" pitchFamily="34" charset="0"/>
                <a:cs typeface="Arial" panose="020B0604020202020204" pitchFamily="34" charset="0"/>
              </a:rPr>
              <a:t> .90 are considered excellent</a:t>
            </a:r>
            <a:endParaRPr lang="en-US" sz="2000" b="1"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4711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49DEE97-1EAD-4CC7-BD28-3AF11BD14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4010" y="905250"/>
            <a:ext cx="5943612" cy="5943612"/>
          </a:xfrm>
          <a:prstGeom prst="rect">
            <a:avLst/>
          </a:prstGeom>
        </p:spPr>
      </p:pic>
      <p:cxnSp>
        <p:nvCxnSpPr>
          <p:cNvPr id="5" name="Straight Connector 4"/>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1 Hour: ROC Curve</a:t>
            </a:r>
          </a:p>
        </p:txBody>
      </p:sp>
      <p:sp>
        <p:nvSpPr>
          <p:cNvPr id="16" name="Rectangle 15">
            <a:extLst>
              <a:ext uri="{FF2B5EF4-FFF2-40B4-BE49-F238E27FC236}">
                <a16:creationId xmlns:a16="http://schemas.microsoft.com/office/drawing/2014/main" id="{1E975E2C-C912-45A5-9227-3629215D847A}"/>
              </a:ext>
            </a:extLst>
          </p:cNvPr>
          <p:cNvSpPr/>
          <p:nvPr/>
        </p:nvSpPr>
        <p:spPr>
          <a:xfrm>
            <a:off x="10788120" y="4348268"/>
            <a:ext cx="1388522" cy="1015663"/>
          </a:xfrm>
          <a:prstGeom prst="rect">
            <a:avLst/>
          </a:prstGeom>
        </p:spPr>
        <p:txBody>
          <a:bodyPr wrap="none">
            <a:spAutoFit/>
          </a:bodyPr>
          <a:lstStyle/>
          <a:p>
            <a:r>
              <a:rPr lang="en-US" sz="2000" b="1" dirty="0">
                <a:solidFill>
                  <a:srgbClr val="7030A0"/>
                </a:solidFill>
                <a:latin typeface="Arial" panose="020B0604020202020204" pitchFamily="34" charset="0"/>
                <a:cs typeface="Arial" panose="020B0604020202020204" pitchFamily="34" charset="0"/>
              </a:rPr>
              <a:t>AUC = .90</a:t>
            </a:r>
          </a:p>
          <a:p>
            <a:r>
              <a:rPr lang="en-US" sz="2000" b="1" dirty="0">
                <a:solidFill>
                  <a:srgbClr val="0000FF"/>
                </a:solidFill>
                <a:latin typeface="Arial" panose="020B0604020202020204" pitchFamily="34" charset="0"/>
                <a:cs typeface="Arial" panose="020B0604020202020204" pitchFamily="34" charset="0"/>
              </a:rPr>
              <a:t>AUC = .91</a:t>
            </a:r>
          </a:p>
          <a:p>
            <a:r>
              <a:rPr lang="en-US" sz="2000" b="1" dirty="0">
                <a:solidFill>
                  <a:schemeClr val="accent2"/>
                </a:solidFill>
                <a:latin typeface="Arial" panose="020B0604020202020204" pitchFamily="34" charset="0"/>
                <a:cs typeface="Arial" panose="020B0604020202020204" pitchFamily="34" charset="0"/>
              </a:rPr>
              <a:t>AUC = .93</a:t>
            </a:r>
          </a:p>
        </p:txBody>
      </p:sp>
      <p:sp>
        <p:nvSpPr>
          <p:cNvPr id="7" name="Rectangle 6">
            <a:extLst>
              <a:ext uri="{FF2B5EF4-FFF2-40B4-BE49-F238E27FC236}">
                <a16:creationId xmlns:a16="http://schemas.microsoft.com/office/drawing/2014/main" id="{FAF5E647-1000-4BD6-A3AF-D50424E2E968}"/>
              </a:ext>
            </a:extLst>
          </p:cNvPr>
          <p:cNvSpPr/>
          <p:nvPr/>
        </p:nvSpPr>
        <p:spPr>
          <a:xfrm>
            <a:off x="15240" y="5500331"/>
            <a:ext cx="3977640" cy="1323439"/>
          </a:xfrm>
          <a:prstGeom prst="rect">
            <a:avLst/>
          </a:prstGeom>
        </p:spPr>
        <p:txBody>
          <a:bodyPr wrap="square">
            <a:spAutoFit/>
          </a:bodyPr>
          <a:lstStyle/>
          <a:p>
            <a:r>
              <a:rPr lang="en-US" sz="2000" b="1" u="sng" dirty="0">
                <a:solidFill>
                  <a:srgbClr val="333333"/>
                </a:solidFill>
                <a:latin typeface="Arial" panose="020B0604020202020204" pitchFamily="34" charset="0"/>
                <a:cs typeface="Arial" panose="020B0604020202020204" pitchFamily="34" charset="0"/>
              </a:rPr>
              <a:t>Coarse rules of thumb</a:t>
            </a:r>
          </a:p>
          <a:p>
            <a:r>
              <a:rPr lang="en-US" sz="2000" b="1" dirty="0">
                <a:solidFill>
                  <a:srgbClr val="333333"/>
                </a:solidFill>
                <a:latin typeface="Arial" panose="020B0604020202020204" pitchFamily="34" charset="0"/>
                <a:cs typeface="Arial" panose="020B0604020202020204" pitchFamily="34" charset="0"/>
              </a:rPr>
              <a:t>.70 - .80 are considered fair</a:t>
            </a:r>
          </a:p>
          <a:p>
            <a:r>
              <a:rPr lang="en-US" sz="2000" b="1" dirty="0">
                <a:solidFill>
                  <a:srgbClr val="333333"/>
                </a:solidFill>
                <a:latin typeface="Arial" panose="020B0604020202020204" pitchFamily="34" charset="0"/>
                <a:cs typeface="Arial" panose="020B0604020202020204" pitchFamily="34" charset="0"/>
              </a:rPr>
              <a:t>.80 - .90 are considered good</a:t>
            </a:r>
          </a:p>
          <a:p>
            <a:r>
              <a:rPr lang="en-US" sz="2000" b="1" u="sng" dirty="0">
                <a:solidFill>
                  <a:srgbClr val="333333"/>
                </a:solidFill>
                <a:latin typeface="Arial" panose="020B0604020202020204" pitchFamily="34" charset="0"/>
                <a:cs typeface="Arial" panose="020B0604020202020204" pitchFamily="34" charset="0"/>
              </a:rPr>
              <a:t>&gt;</a:t>
            </a:r>
            <a:r>
              <a:rPr lang="en-US" sz="2000" b="1" dirty="0">
                <a:solidFill>
                  <a:srgbClr val="333333"/>
                </a:solidFill>
                <a:latin typeface="Arial" panose="020B0604020202020204" pitchFamily="34" charset="0"/>
                <a:cs typeface="Arial" panose="020B0604020202020204" pitchFamily="34" charset="0"/>
              </a:rPr>
              <a:t> .90 are considered excellent</a:t>
            </a:r>
            <a:endParaRPr lang="en-US" sz="2000" b="1"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2615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301F995-597F-4C9A-999C-BC90E200CC65}"/>
              </a:ext>
            </a:extLst>
          </p:cNvPr>
          <p:cNvGraphicFramePr>
            <a:graphicFrameLocks noGrp="1"/>
          </p:cNvGraphicFramePr>
          <p:nvPr>
            <p:extLst/>
          </p:nvPr>
        </p:nvGraphicFramePr>
        <p:xfrm>
          <a:off x="152400" y="765740"/>
          <a:ext cx="11887200" cy="4541184"/>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38694447"/>
                    </a:ext>
                  </a:extLst>
                </a:gridCol>
                <a:gridCol w="2971800">
                  <a:extLst>
                    <a:ext uri="{9D8B030D-6E8A-4147-A177-3AD203B41FA5}">
                      <a16:colId xmlns:a16="http://schemas.microsoft.com/office/drawing/2014/main" val="263338628"/>
                    </a:ext>
                  </a:extLst>
                </a:gridCol>
                <a:gridCol w="2971800">
                  <a:extLst>
                    <a:ext uri="{9D8B030D-6E8A-4147-A177-3AD203B41FA5}">
                      <a16:colId xmlns:a16="http://schemas.microsoft.com/office/drawing/2014/main" val="3093124874"/>
                    </a:ext>
                  </a:extLst>
                </a:gridCol>
                <a:gridCol w="2971800">
                  <a:extLst>
                    <a:ext uri="{9D8B030D-6E8A-4147-A177-3AD203B41FA5}">
                      <a16:colId xmlns:a16="http://schemas.microsoft.com/office/drawing/2014/main" val="1135248194"/>
                    </a:ext>
                  </a:extLst>
                </a:gridCol>
              </a:tblGrid>
              <a:tr h="567648">
                <a:tc>
                  <a:txBody>
                    <a:bodyPr/>
                    <a:lstStyle/>
                    <a:p>
                      <a:endParaRPr lang="en-US" sz="2400" b="1" dirty="0">
                        <a:latin typeface="Arial" panose="020B0604020202020204" pitchFamily="34" charset="0"/>
                        <a:cs typeface="Arial" panose="020B0604020202020204" pitchFamily="34" charset="0"/>
                      </a:endParaRPr>
                    </a:p>
                  </a:txBody>
                  <a:tcPr/>
                </a:tc>
                <a:tc>
                  <a:txBody>
                    <a:bodyPr/>
                    <a:lstStyle/>
                    <a:p>
                      <a:r>
                        <a:rPr lang="en-US" sz="2400" b="1" dirty="0">
                          <a:latin typeface="Arial" panose="020B0604020202020204" pitchFamily="34" charset="0"/>
                          <a:cs typeface="Arial" panose="020B0604020202020204" pitchFamily="34" charset="0"/>
                        </a:rPr>
                        <a:t>1 week</a:t>
                      </a:r>
                    </a:p>
                  </a:txBody>
                  <a:tcPr/>
                </a:tc>
                <a:tc>
                  <a:txBody>
                    <a:bodyPr/>
                    <a:lstStyle/>
                    <a:p>
                      <a:r>
                        <a:rPr lang="en-US" sz="2400" b="1" dirty="0">
                          <a:latin typeface="Arial" panose="020B0604020202020204" pitchFamily="34" charset="0"/>
                          <a:cs typeface="Arial" panose="020B0604020202020204" pitchFamily="34" charset="0"/>
                        </a:rPr>
                        <a:t>1 day</a:t>
                      </a:r>
                    </a:p>
                  </a:txBody>
                  <a:tcPr/>
                </a:tc>
                <a:tc>
                  <a:txBody>
                    <a:bodyPr/>
                    <a:lstStyle/>
                    <a:p>
                      <a:r>
                        <a:rPr lang="en-US" sz="2400" b="1" dirty="0">
                          <a:latin typeface="Arial" panose="020B0604020202020204" pitchFamily="34" charset="0"/>
                          <a:cs typeface="Arial" panose="020B0604020202020204" pitchFamily="34" charset="0"/>
                        </a:rPr>
                        <a:t>1 hour</a:t>
                      </a:r>
                    </a:p>
                  </a:txBody>
                  <a:tcPr/>
                </a:tc>
                <a:extLst>
                  <a:ext uri="{0D108BD9-81ED-4DB2-BD59-A6C34878D82A}">
                    <a16:rowId xmlns:a16="http://schemas.microsoft.com/office/drawing/2014/main" val="1697613192"/>
                  </a:ext>
                </a:extLst>
              </a:tr>
              <a:tr h="567648">
                <a:tc>
                  <a:txBody>
                    <a:bodyPr/>
                    <a:lstStyle/>
                    <a:p>
                      <a:r>
                        <a:rPr lang="en-US" sz="2400" b="1" dirty="0">
                          <a:latin typeface="Arial" panose="020B0604020202020204" pitchFamily="34" charset="0"/>
                          <a:cs typeface="Arial" panose="020B0604020202020204" pitchFamily="34" charset="0"/>
                        </a:rPr>
                        <a:t>AUC</a:t>
                      </a:r>
                    </a:p>
                  </a:txBody>
                  <a:tcPr/>
                </a:tc>
                <a:tc>
                  <a:txBody>
                    <a:bodyPr/>
                    <a:lstStyle/>
                    <a:p>
                      <a:r>
                        <a:rPr lang="en-US" sz="2400" b="1" dirty="0">
                          <a:solidFill>
                            <a:srgbClr val="7030A0"/>
                          </a:solidFill>
                          <a:latin typeface="Arial" panose="020B0604020202020204" pitchFamily="34" charset="0"/>
                          <a:cs typeface="Arial" panose="020B0604020202020204" pitchFamily="34" charset="0"/>
                        </a:rPr>
                        <a:t>0.90</a:t>
                      </a:r>
                    </a:p>
                  </a:txBody>
                  <a:tcPr/>
                </a:tc>
                <a:tc>
                  <a:txBody>
                    <a:bodyPr/>
                    <a:lstStyle/>
                    <a:p>
                      <a:r>
                        <a:rPr lang="en-US" sz="2400" b="1" dirty="0">
                          <a:solidFill>
                            <a:srgbClr val="0000FF"/>
                          </a:solidFill>
                          <a:latin typeface="Arial" panose="020B0604020202020204" pitchFamily="34" charset="0"/>
                          <a:cs typeface="Arial" panose="020B0604020202020204" pitchFamily="34" charset="0"/>
                        </a:rPr>
                        <a:t>0.91</a:t>
                      </a:r>
                    </a:p>
                  </a:txBody>
                  <a:tcPr/>
                </a:tc>
                <a:tc>
                  <a:txBody>
                    <a:bodyPr/>
                    <a:lstStyle/>
                    <a:p>
                      <a:r>
                        <a:rPr lang="en-US" sz="2400" b="1" dirty="0">
                          <a:solidFill>
                            <a:schemeClr val="accent2"/>
                          </a:solidFill>
                          <a:latin typeface="Arial" panose="020B0604020202020204" pitchFamily="34" charset="0"/>
                          <a:cs typeface="Arial" panose="020B0604020202020204" pitchFamily="34" charset="0"/>
                        </a:rPr>
                        <a:t>0.93</a:t>
                      </a:r>
                    </a:p>
                  </a:txBody>
                  <a:tcPr/>
                </a:tc>
                <a:extLst>
                  <a:ext uri="{0D108BD9-81ED-4DB2-BD59-A6C34878D82A}">
                    <a16:rowId xmlns:a16="http://schemas.microsoft.com/office/drawing/2014/main" val="3039841855"/>
                  </a:ext>
                </a:extLst>
              </a:tr>
              <a:tr h="567648">
                <a:tc>
                  <a:txBody>
                    <a:bodyPr/>
                    <a:lstStyle/>
                    <a:p>
                      <a:endParaRPr lang="en-US" sz="2400" b="1">
                        <a:latin typeface="Arial" panose="020B0604020202020204" pitchFamily="34" charset="0"/>
                        <a:cs typeface="Arial" panose="020B0604020202020204" pitchFamily="34" charset="0"/>
                      </a:endParaRPr>
                    </a:p>
                  </a:txBody>
                  <a:tcPr/>
                </a:tc>
                <a:tc>
                  <a:txBody>
                    <a:bodyPr/>
                    <a:lstStyle/>
                    <a:p>
                      <a:endParaRPr lang="en-US" sz="2400" b="1" dirty="0">
                        <a:solidFill>
                          <a:srgbClr val="7030A0"/>
                        </a:solidFill>
                        <a:latin typeface="Arial" panose="020B0604020202020204" pitchFamily="34" charset="0"/>
                        <a:cs typeface="Arial" panose="020B0604020202020204" pitchFamily="34" charset="0"/>
                      </a:endParaRPr>
                    </a:p>
                  </a:txBody>
                  <a:tcPr/>
                </a:tc>
                <a:tc>
                  <a:txBody>
                    <a:bodyPr/>
                    <a:lstStyle/>
                    <a:p>
                      <a:endParaRPr lang="en-US" sz="2400" b="1" dirty="0">
                        <a:solidFill>
                          <a:srgbClr val="0000FF"/>
                        </a:solidFill>
                        <a:latin typeface="Arial" panose="020B0604020202020204" pitchFamily="34" charset="0"/>
                        <a:cs typeface="Arial" panose="020B0604020202020204" pitchFamily="34" charset="0"/>
                      </a:endParaRPr>
                    </a:p>
                  </a:txBody>
                  <a:tcPr/>
                </a:tc>
                <a:tc>
                  <a:txBody>
                    <a:bodyPr/>
                    <a:lstStyle/>
                    <a:p>
                      <a:endParaRPr lang="en-US" sz="2400" b="1" dirty="0">
                        <a:solidFill>
                          <a:schemeClr val="accent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56333522"/>
                  </a:ext>
                </a:extLst>
              </a:tr>
              <a:tr h="567648">
                <a:tc>
                  <a:txBody>
                    <a:bodyPr/>
                    <a:lstStyle/>
                    <a:p>
                      <a:r>
                        <a:rPr lang="en-US" sz="2400" b="1" dirty="0">
                          <a:latin typeface="Arial" panose="020B0604020202020204" pitchFamily="34" charset="0"/>
                          <a:cs typeface="Arial" panose="020B0604020202020204" pitchFamily="34" charset="0"/>
                        </a:rPr>
                        <a:t>Sensitivity</a:t>
                      </a:r>
                    </a:p>
                  </a:txBody>
                  <a:tcPr/>
                </a:tc>
                <a:tc>
                  <a:txBody>
                    <a:bodyPr/>
                    <a:lstStyle/>
                    <a:p>
                      <a:r>
                        <a:rPr lang="en-US" sz="2400" b="1" dirty="0">
                          <a:solidFill>
                            <a:srgbClr val="7030A0"/>
                          </a:solidFill>
                          <a:latin typeface="Arial" panose="020B0604020202020204" pitchFamily="34" charset="0"/>
                          <a:cs typeface="Arial" panose="020B0604020202020204" pitchFamily="34" charset="0"/>
                        </a:rPr>
                        <a:t>0.79</a:t>
                      </a:r>
                    </a:p>
                  </a:txBody>
                  <a:tcPr/>
                </a:tc>
                <a:tc>
                  <a:txBody>
                    <a:bodyPr/>
                    <a:lstStyle/>
                    <a:p>
                      <a:r>
                        <a:rPr lang="en-US" sz="2400" b="1" dirty="0">
                          <a:solidFill>
                            <a:srgbClr val="0000FF"/>
                          </a:solidFill>
                          <a:latin typeface="Arial" panose="020B0604020202020204" pitchFamily="34" charset="0"/>
                          <a:cs typeface="Arial" panose="020B0604020202020204" pitchFamily="34" charset="0"/>
                        </a:rPr>
                        <a:t>0.81</a:t>
                      </a:r>
                    </a:p>
                  </a:txBody>
                  <a:tcPr/>
                </a:tc>
                <a:tc>
                  <a:txBody>
                    <a:bodyPr/>
                    <a:lstStyle/>
                    <a:p>
                      <a:r>
                        <a:rPr lang="en-US" sz="2400" b="1" dirty="0">
                          <a:solidFill>
                            <a:schemeClr val="accent2"/>
                          </a:solidFill>
                          <a:latin typeface="Arial" panose="020B0604020202020204" pitchFamily="34" charset="0"/>
                          <a:cs typeface="Arial" panose="020B0604020202020204" pitchFamily="34" charset="0"/>
                        </a:rPr>
                        <a:t>0.84</a:t>
                      </a:r>
                    </a:p>
                  </a:txBody>
                  <a:tcPr/>
                </a:tc>
                <a:extLst>
                  <a:ext uri="{0D108BD9-81ED-4DB2-BD59-A6C34878D82A}">
                    <a16:rowId xmlns:a16="http://schemas.microsoft.com/office/drawing/2014/main" val="4206345909"/>
                  </a:ext>
                </a:extLst>
              </a:tr>
              <a:tr h="567648">
                <a:tc>
                  <a:txBody>
                    <a:bodyPr/>
                    <a:lstStyle/>
                    <a:p>
                      <a:r>
                        <a:rPr lang="en-US" sz="2400" b="1" dirty="0">
                          <a:latin typeface="Arial" panose="020B0604020202020204" pitchFamily="34" charset="0"/>
                          <a:cs typeface="Arial" panose="020B0604020202020204" pitchFamily="34" charset="0"/>
                        </a:rPr>
                        <a:t>Specificity</a:t>
                      </a:r>
                    </a:p>
                  </a:txBody>
                  <a:tcPr/>
                </a:tc>
                <a:tc>
                  <a:txBody>
                    <a:bodyPr/>
                    <a:lstStyle/>
                    <a:p>
                      <a:r>
                        <a:rPr lang="en-US" sz="2400" b="1" dirty="0">
                          <a:solidFill>
                            <a:srgbClr val="7030A0"/>
                          </a:solidFill>
                          <a:latin typeface="Arial" panose="020B0604020202020204" pitchFamily="34" charset="0"/>
                          <a:cs typeface="Arial" panose="020B0604020202020204" pitchFamily="34" charset="0"/>
                        </a:rPr>
                        <a:t>0.86</a:t>
                      </a:r>
                    </a:p>
                  </a:txBody>
                  <a:tcPr/>
                </a:tc>
                <a:tc>
                  <a:txBody>
                    <a:bodyPr/>
                    <a:lstStyle/>
                    <a:p>
                      <a:r>
                        <a:rPr lang="en-US" sz="2400" b="1" dirty="0">
                          <a:solidFill>
                            <a:srgbClr val="0000FF"/>
                          </a:solidFill>
                          <a:latin typeface="Arial" panose="020B0604020202020204" pitchFamily="34" charset="0"/>
                          <a:cs typeface="Arial" panose="020B0604020202020204" pitchFamily="34" charset="0"/>
                        </a:rPr>
                        <a:t>0.86</a:t>
                      </a:r>
                    </a:p>
                  </a:txBody>
                  <a:tcPr/>
                </a:tc>
                <a:tc>
                  <a:txBody>
                    <a:bodyPr/>
                    <a:lstStyle/>
                    <a:p>
                      <a:r>
                        <a:rPr lang="en-US" sz="2400" b="1" dirty="0">
                          <a:solidFill>
                            <a:schemeClr val="accent2"/>
                          </a:solidFill>
                          <a:latin typeface="Arial" panose="020B0604020202020204" pitchFamily="34" charset="0"/>
                          <a:cs typeface="Arial" panose="020B0604020202020204" pitchFamily="34" charset="0"/>
                        </a:rPr>
                        <a:t>0.87</a:t>
                      </a:r>
                    </a:p>
                  </a:txBody>
                  <a:tcPr/>
                </a:tc>
                <a:extLst>
                  <a:ext uri="{0D108BD9-81ED-4DB2-BD59-A6C34878D82A}">
                    <a16:rowId xmlns:a16="http://schemas.microsoft.com/office/drawing/2014/main" val="2462751255"/>
                  </a:ext>
                </a:extLst>
              </a:tr>
              <a:tr h="567648">
                <a:tc>
                  <a:txBody>
                    <a:bodyPr/>
                    <a:lstStyle/>
                    <a:p>
                      <a:r>
                        <a:rPr lang="en-US" sz="2400" b="1" dirty="0">
                          <a:latin typeface="Arial" panose="020B0604020202020204" pitchFamily="34" charset="0"/>
                          <a:cs typeface="Arial" panose="020B0604020202020204" pitchFamily="34" charset="0"/>
                        </a:rPr>
                        <a:t>Balanced accuracy</a:t>
                      </a:r>
                    </a:p>
                  </a:txBody>
                  <a:tcPr/>
                </a:tc>
                <a:tc>
                  <a:txBody>
                    <a:bodyPr/>
                    <a:lstStyle/>
                    <a:p>
                      <a:r>
                        <a:rPr lang="en-US" sz="2400" b="1" dirty="0">
                          <a:solidFill>
                            <a:srgbClr val="7030A0"/>
                          </a:solidFill>
                          <a:latin typeface="Arial" panose="020B0604020202020204" pitchFamily="34" charset="0"/>
                          <a:cs typeface="Arial" panose="020B0604020202020204" pitchFamily="34" charset="0"/>
                        </a:rPr>
                        <a:t>0.82</a:t>
                      </a:r>
                    </a:p>
                  </a:txBody>
                  <a:tcPr/>
                </a:tc>
                <a:tc>
                  <a:txBody>
                    <a:bodyPr/>
                    <a:lstStyle/>
                    <a:p>
                      <a:r>
                        <a:rPr lang="en-US" sz="2400" b="1" dirty="0">
                          <a:solidFill>
                            <a:srgbClr val="0000FF"/>
                          </a:solidFill>
                          <a:latin typeface="Arial" panose="020B0604020202020204" pitchFamily="34" charset="0"/>
                          <a:cs typeface="Arial" panose="020B0604020202020204" pitchFamily="34" charset="0"/>
                        </a:rPr>
                        <a:t>0.83</a:t>
                      </a:r>
                    </a:p>
                  </a:txBody>
                  <a:tcPr/>
                </a:tc>
                <a:tc>
                  <a:txBody>
                    <a:bodyPr/>
                    <a:lstStyle/>
                    <a:p>
                      <a:r>
                        <a:rPr lang="en-US" sz="2400" b="1" dirty="0">
                          <a:solidFill>
                            <a:schemeClr val="accent2"/>
                          </a:solidFill>
                          <a:latin typeface="Arial" panose="020B0604020202020204" pitchFamily="34" charset="0"/>
                          <a:cs typeface="Arial" panose="020B0604020202020204" pitchFamily="34" charset="0"/>
                        </a:rPr>
                        <a:t>0.86</a:t>
                      </a:r>
                    </a:p>
                  </a:txBody>
                  <a:tcPr/>
                </a:tc>
                <a:extLst>
                  <a:ext uri="{0D108BD9-81ED-4DB2-BD59-A6C34878D82A}">
                    <a16:rowId xmlns:a16="http://schemas.microsoft.com/office/drawing/2014/main" val="1360667483"/>
                  </a:ext>
                </a:extLst>
              </a:tr>
              <a:tr h="567648">
                <a:tc>
                  <a:txBody>
                    <a:bodyPr/>
                    <a:lstStyle/>
                    <a:p>
                      <a:endParaRPr lang="en-US" sz="2400" b="1" dirty="0">
                        <a:latin typeface="Arial" panose="020B0604020202020204" pitchFamily="34" charset="0"/>
                        <a:cs typeface="Arial" panose="020B0604020202020204" pitchFamily="34" charset="0"/>
                      </a:endParaRPr>
                    </a:p>
                  </a:txBody>
                  <a:tcPr/>
                </a:tc>
                <a:tc>
                  <a:txBody>
                    <a:bodyPr/>
                    <a:lstStyle/>
                    <a:p>
                      <a:endParaRPr lang="en-US" sz="2400" b="1" dirty="0">
                        <a:latin typeface="Arial" panose="020B0604020202020204" pitchFamily="34" charset="0"/>
                        <a:cs typeface="Arial" panose="020B0604020202020204" pitchFamily="34" charset="0"/>
                      </a:endParaRPr>
                    </a:p>
                  </a:txBody>
                  <a:tcPr/>
                </a:tc>
                <a:tc>
                  <a:txBody>
                    <a:bodyPr/>
                    <a:lstStyle/>
                    <a:p>
                      <a:endParaRPr lang="en-US" sz="2400" b="1" dirty="0">
                        <a:latin typeface="Arial" panose="020B0604020202020204" pitchFamily="34" charset="0"/>
                        <a:cs typeface="Arial" panose="020B0604020202020204" pitchFamily="34" charset="0"/>
                      </a:endParaRPr>
                    </a:p>
                  </a:txBody>
                  <a:tcPr/>
                </a:tc>
                <a:tc>
                  <a:txBody>
                    <a:bodyPr/>
                    <a:lstStyle/>
                    <a:p>
                      <a:endParaRPr lang="en-US"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18875293"/>
                  </a:ext>
                </a:extLst>
              </a:tr>
              <a:tr h="567648">
                <a:tc>
                  <a:txBody>
                    <a:bodyPr/>
                    <a:lstStyle/>
                    <a:p>
                      <a:endParaRPr lang="en-US" sz="2400" b="1" dirty="0">
                        <a:latin typeface="Arial" panose="020B0604020202020204" pitchFamily="34" charset="0"/>
                        <a:cs typeface="Arial" panose="020B0604020202020204" pitchFamily="34" charset="0"/>
                      </a:endParaRPr>
                    </a:p>
                  </a:txBody>
                  <a:tcPr/>
                </a:tc>
                <a:tc>
                  <a:txBody>
                    <a:bodyPr/>
                    <a:lstStyle/>
                    <a:p>
                      <a:endParaRPr lang="en-US" sz="2400" b="1" dirty="0">
                        <a:latin typeface="Arial" panose="020B0604020202020204" pitchFamily="34" charset="0"/>
                        <a:cs typeface="Arial" panose="020B0604020202020204" pitchFamily="34" charset="0"/>
                      </a:endParaRPr>
                    </a:p>
                  </a:txBody>
                  <a:tcPr/>
                </a:tc>
                <a:tc>
                  <a:txBody>
                    <a:bodyPr/>
                    <a:lstStyle/>
                    <a:p>
                      <a:endParaRPr lang="en-US" sz="2400" b="1" dirty="0">
                        <a:latin typeface="Arial" panose="020B0604020202020204" pitchFamily="34" charset="0"/>
                        <a:cs typeface="Arial" panose="020B0604020202020204" pitchFamily="34" charset="0"/>
                      </a:endParaRPr>
                    </a:p>
                  </a:txBody>
                  <a:tcPr/>
                </a:tc>
                <a:tc>
                  <a:txBody>
                    <a:bodyPr/>
                    <a:lstStyle/>
                    <a:p>
                      <a:endParaRPr lang="en-US"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02809590"/>
                  </a:ext>
                </a:extLst>
              </a:tr>
            </a:tbl>
          </a:graphicData>
        </a:graphic>
      </p:graphicFrame>
      <p:cxnSp>
        <p:nvCxnSpPr>
          <p:cNvPr id="5" name="Straight Connector 4">
            <a:extLst>
              <a:ext uri="{FF2B5EF4-FFF2-40B4-BE49-F238E27FC236}">
                <a16:creationId xmlns:a16="http://schemas.microsoft.com/office/drawing/2014/main" id="{CA7F0FE5-5F11-43C4-A266-C31FCA9D0CB9}"/>
              </a:ext>
            </a:extLst>
          </p:cNvPr>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85A41DA-8C0F-4B43-848D-8A47CF0CE49A}"/>
              </a:ext>
            </a:extLst>
          </p:cNvPr>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Performance Metrics by Lapse Window Width</a:t>
            </a:r>
          </a:p>
        </p:txBody>
      </p:sp>
    </p:spTree>
    <p:extLst>
      <p:ext uri="{BB962C8B-B14F-4D97-AF65-F5344CB8AC3E}">
        <p14:creationId xmlns:p14="http://schemas.microsoft.com/office/powerpoint/2010/main" val="3881550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1 Hour: Features</a:t>
            </a:r>
          </a:p>
        </p:txBody>
      </p:sp>
      <p:pic>
        <p:nvPicPr>
          <p:cNvPr id="3" name="Picture 2">
            <a:extLst>
              <a:ext uri="{FF2B5EF4-FFF2-40B4-BE49-F238E27FC236}">
                <a16:creationId xmlns:a16="http://schemas.microsoft.com/office/drawing/2014/main" id="{B8CD8EC1-389A-4E80-9B79-8FECFF9297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304" y="0"/>
            <a:ext cx="8229599" cy="6858000"/>
          </a:xfrm>
          <a:prstGeom prst="rect">
            <a:avLst/>
          </a:prstGeom>
        </p:spPr>
      </p:pic>
      <p:sp>
        <p:nvSpPr>
          <p:cNvPr id="7" name="TextBox 6">
            <a:extLst>
              <a:ext uri="{FF2B5EF4-FFF2-40B4-BE49-F238E27FC236}">
                <a16:creationId xmlns:a16="http://schemas.microsoft.com/office/drawing/2014/main" id="{5990858F-EBC7-45DA-90E0-64C45D1433EE}"/>
              </a:ext>
            </a:extLst>
          </p:cNvPr>
          <p:cNvSpPr txBox="1"/>
          <p:nvPr/>
        </p:nvSpPr>
        <p:spPr>
          <a:xfrm>
            <a:off x="18288" y="795528"/>
            <a:ext cx="4772076" cy="2585323"/>
          </a:xfrm>
          <a:prstGeom prst="rect">
            <a:avLst/>
          </a:prstGeom>
          <a:noFill/>
        </p:spPr>
        <p:txBody>
          <a:bodyPr wrap="square" rtlCol="0">
            <a:spAutoFit/>
          </a:bodyPr>
          <a:lstStyle/>
          <a:p>
            <a:pPr marL="285750" indent="-285750">
              <a:buFont typeface="Wingdings" panose="05000000000000000000" pitchFamily="2" charset="2"/>
              <a:buChar char="q"/>
            </a:pPr>
            <a:r>
              <a:rPr lang="en-US" b="1" dirty="0">
                <a:latin typeface="Arial" panose="020B0604020202020204" pitchFamily="34" charset="0"/>
                <a:cs typeface="Arial" panose="020B0604020202020204" pitchFamily="34" charset="0"/>
              </a:rPr>
              <a:t>Past reports from previous 0 – 168 hours are still useful</a:t>
            </a:r>
          </a:p>
          <a:p>
            <a:pPr marL="285750" indent="-285750">
              <a:buFont typeface="Wingdings" panose="05000000000000000000" pitchFamily="2" charset="2"/>
              <a:buChar char="q"/>
            </a:pPr>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b="1" dirty="0">
                <a:latin typeface="Arial" panose="020B0604020202020204" pitchFamily="34" charset="0"/>
                <a:cs typeface="Arial" panose="020B0604020202020204" pitchFamily="34" charset="0"/>
              </a:rPr>
              <a:t>Still fewer unique EMA items</a:t>
            </a:r>
          </a:p>
          <a:p>
            <a:pPr marL="285750" indent="-285750">
              <a:buFont typeface="Wingdings" panose="05000000000000000000" pitchFamily="2" charset="2"/>
              <a:buChar char="q"/>
            </a:pPr>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b="1" dirty="0">
                <a:latin typeface="Arial" panose="020B0604020202020204" pitchFamily="34" charset="0"/>
                <a:cs typeface="Arial" panose="020B0604020202020204" pitchFamily="34" charset="0"/>
              </a:rPr>
              <a:t>Day still matters</a:t>
            </a:r>
          </a:p>
          <a:p>
            <a:pPr marL="285750" indent="-285750">
              <a:buFont typeface="Wingdings" panose="05000000000000000000" pitchFamily="2" charset="2"/>
              <a:buChar char="q"/>
            </a:pPr>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b="1" dirty="0">
                <a:latin typeface="Arial" panose="020B0604020202020204" pitchFamily="34" charset="0"/>
                <a:cs typeface="Arial" panose="020B0604020202020204" pitchFamily="34" charset="0"/>
              </a:rPr>
              <a:t>Hour matters (evening/5pm – midnight vs. other)</a:t>
            </a:r>
          </a:p>
        </p:txBody>
      </p:sp>
    </p:spTree>
    <p:extLst>
      <p:ext uri="{BB962C8B-B14F-4D97-AF65-F5344CB8AC3E}">
        <p14:creationId xmlns:p14="http://schemas.microsoft.com/office/powerpoint/2010/main" val="4228156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301F995-597F-4C9A-999C-BC90E200CC65}"/>
              </a:ext>
            </a:extLst>
          </p:cNvPr>
          <p:cNvGraphicFramePr>
            <a:graphicFrameLocks noGrp="1"/>
          </p:cNvGraphicFramePr>
          <p:nvPr>
            <p:extLst>
              <p:ext uri="{D42A27DB-BD31-4B8C-83A1-F6EECF244321}">
                <p14:modId xmlns:p14="http://schemas.microsoft.com/office/powerpoint/2010/main" val="1146082798"/>
              </p:ext>
            </p:extLst>
          </p:nvPr>
        </p:nvGraphicFramePr>
        <p:xfrm>
          <a:off x="152400" y="765740"/>
          <a:ext cx="11887200" cy="4541184"/>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38694447"/>
                    </a:ext>
                  </a:extLst>
                </a:gridCol>
                <a:gridCol w="2971800">
                  <a:extLst>
                    <a:ext uri="{9D8B030D-6E8A-4147-A177-3AD203B41FA5}">
                      <a16:colId xmlns:a16="http://schemas.microsoft.com/office/drawing/2014/main" val="263338628"/>
                    </a:ext>
                  </a:extLst>
                </a:gridCol>
                <a:gridCol w="2971800">
                  <a:extLst>
                    <a:ext uri="{9D8B030D-6E8A-4147-A177-3AD203B41FA5}">
                      <a16:colId xmlns:a16="http://schemas.microsoft.com/office/drawing/2014/main" val="3093124874"/>
                    </a:ext>
                  </a:extLst>
                </a:gridCol>
                <a:gridCol w="2971800">
                  <a:extLst>
                    <a:ext uri="{9D8B030D-6E8A-4147-A177-3AD203B41FA5}">
                      <a16:colId xmlns:a16="http://schemas.microsoft.com/office/drawing/2014/main" val="1135248194"/>
                    </a:ext>
                  </a:extLst>
                </a:gridCol>
              </a:tblGrid>
              <a:tr h="567648">
                <a:tc>
                  <a:txBody>
                    <a:bodyPr/>
                    <a:lstStyle/>
                    <a:p>
                      <a:endParaRPr lang="en-US" sz="2400" b="1" dirty="0">
                        <a:latin typeface="Arial" panose="020B0604020202020204" pitchFamily="34" charset="0"/>
                        <a:cs typeface="Arial" panose="020B0604020202020204" pitchFamily="34" charset="0"/>
                      </a:endParaRPr>
                    </a:p>
                  </a:txBody>
                  <a:tcPr/>
                </a:tc>
                <a:tc>
                  <a:txBody>
                    <a:bodyPr/>
                    <a:lstStyle/>
                    <a:p>
                      <a:r>
                        <a:rPr lang="en-US" sz="2400" b="1" dirty="0">
                          <a:latin typeface="Arial" panose="020B0604020202020204" pitchFamily="34" charset="0"/>
                          <a:cs typeface="Arial" panose="020B0604020202020204" pitchFamily="34" charset="0"/>
                        </a:rPr>
                        <a:t>1 week</a:t>
                      </a:r>
                    </a:p>
                  </a:txBody>
                  <a:tcPr/>
                </a:tc>
                <a:tc>
                  <a:txBody>
                    <a:bodyPr/>
                    <a:lstStyle/>
                    <a:p>
                      <a:r>
                        <a:rPr lang="en-US" sz="2400" b="1" dirty="0">
                          <a:latin typeface="Arial" panose="020B0604020202020204" pitchFamily="34" charset="0"/>
                          <a:cs typeface="Arial" panose="020B0604020202020204" pitchFamily="34" charset="0"/>
                        </a:rPr>
                        <a:t>1 day</a:t>
                      </a:r>
                    </a:p>
                  </a:txBody>
                  <a:tcPr/>
                </a:tc>
                <a:tc>
                  <a:txBody>
                    <a:bodyPr/>
                    <a:lstStyle/>
                    <a:p>
                      <a:r>
                        <a:rPr lang="en-US" sz="2400" b="1" dirty="0">
                          <a:latin typeface="Arial" panose="020B0604020202020204" pitchFamily="34" charset="0"/>
                          <a:cs typeface="Arial" panose="020B0604020202020204" pitchFamily="34" charset="0"/>
                        </a:rPr>
                        <a:t>1 hour</a:t>
                      </a:r>
                    </a:p>
                  </a:txBody>
                  <a:tcPr/>
                </a:tc>
                <a:extLst>
                  <a:ext uri="{0D108BD9-81ED-4DB2-BD59-A6C34878D82A}">
                    <a16:rowId xmlns:a16="http://schemas.microsoft.com/office/drawing/2014/main" val="1697613192"/>
                  </a:ext>
                </a:extLst>
              </a:tr>
              <a:tr h="567648">
                <a:tc>
                  <a:txBody>
                    <a:bodyPr/>
                    <a:lstStyle/>
                    <a:p>
                      <a:r>
                        <a:rPr lang="en-US" sz="2400" b="1" dirty="0">
                          <a:latin typeface="Arial" panose="020B0604020202020204" pitchFamily="34" charset="0"/>
                          <a:cs typeface="Arial" panose="020B0604020202020204" pitchFamily="34" charset="0"/>
                        </a:rPr>
                        <a:t>AUC</a:t>
                      </a:r>
                    </a:p>
                  </a:txBody>
                  <a:tcPr/>
                </a:tc>
                <a:tc>
                  <a:txBody>
                    <a:bodyPr/>
                    <a:lstStyle/>
                    <a:p>
                      <a:r>
                        <a:rPr lang="en-US" sz="2400" b="1" dirty="0">
                          <a:solidFill>
                            <a:srgbClr val="7030A0"/>
                          </a:solidFill>
                          <a:latin typeface="Arial" panose="020B0604020202020204" pitchFamily="34" charset="0"/>
                          <a:cs typeface="Arial" panose="020B0604020202020204" pitchFamily="34" charset="0"/>
                        </a:rPr>
                        <a:t>0.90</a:t>
                      </a:r>
                    </a:p>
                  </a:txBody>
                  <a:tcPr/>
                </a:tc>
                <a:tc>
                  <a:txBody>
                    <a:bodyPr/>
                    <a:lstStyle/>
                    <a:p>
                      <a:r>
                        <a:rPr lang="en-US" sz="2400" b="1" dirty="0">
                          <a:solidFill>
                            <a:srgbClr val="0000FF"/>
                          </a:solidFill>
                          <a:latin typeface="Arial" panose="020B0604020202020204" pitchFamily="34" charset="0"/>
                          <a:cs typeface="Arial" panose="020B0604020202020204" pitchFamily="34" charset="0"/>
                        </a:rPr>
                        <a:t>0.91</a:t>
                      </a:r>
                    </a:p>
                  </a:txBody>
                  <a:tcPr/>
                </a:tc>
                <a:tc>
                  <a:txBody>
                    <a:bodyPr/>
                    <a:lstStyle/>
                    <a:p>
                      <a:r>
                        <a:rPr lang="en-US" sz="2400" b="1" dirty="0">
                          <a:solidFill>
                            <a:schemeClr val="accent2"/>
                          </a:solidFill>
                          <a:latin typeface="Arial" panose="020B0604020202020204" pitchFamily="34" charset="0"/>
                          <a:cs typeface="Arial" panose="020B0604020202020204" pitchFamily="34" charset="0"/>
                        </a:rPr>
                        <a:t>0.93</a:t>
                      </a:r>
                    </a:p>
                  </a:txBody>
                  <a:tcPr/>
                </a:tc>
                <a:extLst>
                  <a:ext uri="{0D108BD9-81ED-4DB2-BD59-A6C34878D82A}">
                    <a16:rowId xmlns:a16="http://schemas.microsoft.com/office/drawing/2014/main" val="3039841855"/>
                  </a:ext>
                </a:extLst>
              </a:tr>
              <a:tr h="567648">
                <a:tc>
                  <a:txBody>
                    <a:bodyPr/>
                    <a:lstStyle/>
                    <a:p>
                      <a:endParaRPr lang="en-US" sz="2400" b="1">
                        <a:latin typeface="Arial" panose="020B0604020202020204" pitchFamily="34" charset="0"/>
                        <a:cs typeface="Arial" panose="020B0604020202020204" pitchFamily="34" charset="0"/>
                      </a:endParaRPr>
                    </a:p>
                  </a:txBody>
                  <a:tcPr/>
                </a:tc>
                <a:tc>
                  <a:txBody>
                    <a:bodyPr/>
                    <a:lstStyle/>
                    <a:p>
                      <a:endParaRPr lang="en-US" sz="2400" b="1" dirty="0">
                        <a:solidFill>
                          <a:srgbClr val="7030A0"/>
                        </a:solidFill>
                        <a:latin typeface="Arial" panose="020B0604020202020204" pitchFamily="34" charset="0"/>
                        <a:cs typeface="Arial" panose="020B0604020202020204" pitchFamily="34" charset="0"/>
                      </a:endParaRPr>
                    </a:p>
                  </a:txBody>
                  <a:tcPr/>
                </a:tc>
                <a:tc>
                  <a:txBody>
                    <a:bodyPr/>
                    <a:lstStyle/>
                    <a:p>
                      <a:endParaRPr lang="en-US" sz="2400" b="1" dirty="0">
                        <a:solidFill>
                          <a:srgbClr val="0000FF"/>
                        </a:solidFill>
                        <a:latin typeface="Arial" panose="020B0604020202020204" pitchFamily="34" charset="0"/>
                        <a:cs typeface="Arial" panose="020B0604020202020204" pitchFamily="34" charset="0"/>
                      </a:endParaRPr>
                    </a:p>
                  </a:txBody>
                  <a:tcPr/>
                </a:tc>
                <a:tc>
                  <a:txBody>
                    <a:bodyPr/>
                    <a:lstStyle/>
                    <a:p>
                      <a:endParaRPr lang="en-US" sz="2400" b="1" dirty="0">
                        <a:solidFill>
                          <a:schemeClr val="accent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56333522"/>
                  </a:ext>
                </a:extLst>
              </a:tr>
              <a:tr h="567648">
                <a:tc>
                  <a:txBody>
                    <a:bodyPr/>
                    <a:lstStyle/>
                    <a:p>
                      <a:r>
                        <a:rPr lang="en-US" sz="2400" b="1" dirty="0">
                          <a:latin typeface="Arial" panose="020B0604020202020204" pitchFamily="34" charset="0"/>
                          <a:cs typeface="Arial" panose="020B0604020202020204" pitchFamily="34" charset="0"/>
                        </a:rPr>
                        <a:t>Sensitivity</a:t>
                      </a:r>
                    </a:p>
                  </a:txBody>
                  <a:tcPr/>
                </a:tc>
                <a:tc>
                  <a:txBody>
                    <a:bodyPr/>
                    <a:lstStyle/>
                    <a:p>
                      <a:r>
                        <a:rPr lang="en-US" sz="2400" b="1" dirty="0">
                          <a:solidFill>
                            <a:srgbClr val="7030A0"/>
                          </a:solidFill>
                          <a:latin typeface="Arial" panose="020B0604020202020204" pitchFamily="34" charset="0"/>
                          <a:cs typeface="Arial" panose="020B0604020202020204" pitchFamily="34" charset="0"/>
                        </a:rPr>
                        <a:t>0.79</a:t>
                      </a:r>
                    </a:p>
                  </a:txBody>
                  <a:tcPr/>
                </a:tc>
                <a:tc>
                  <a:txBody>
                    <a:bodyPr/>
                    <a:lstStyle/>
                    <a:p>
                      <a:r>
                        <a:rPr lang="en-US" sz="2400" b="1" dirty="0">
                          <a:solidFill>
                            <a:srgbClr val="0000FF"/>
                          </a:solidFill>
                          <a:latin typeface="Arial" panose="020B0604020202020204" pitchFamily="34" charset="0"/>
                          <a:cs typeface="Arial" panose="020B0604020202020204" pitchFamily="34" charset="0"/>
                        </a:rPr>
                        <a:t>0.81</a:t>
                      </a:r>
                    </a:p>
                  </a:txBody>
                  <a:tcPr/>
                </a:tc>
                <a:tc>
                  <a:txBody>
                    <a:bodyPr/>
                    <a:lstStyle/>
                    <a:p>
                      <a:r>
                        <a:rPr lang="en-US" sz="2400" b="1" dirty="0">
                          <a:solidFill>
                            <a:schemeClr val="accent2"/>
                          </a:solidFill>
                          <a:latin typeface="Arial" panose="020B0604020202020204" pitchFamily="34" charset="0"/>
                          <a:cs typeface="Arial" panose="020B0604020202020204" pitchFamily="34" charset="0"/>
                        </a:rPr>
                        <a:t>0.84</a:t>
                      </a:r>
                    </a:p>
                  </a:txBody>
                  <a:tcPr/>
                </a:tc>
                <a:extLst>
                  <a:ext uri="{0D108BD9-81ED-4DB2-BD59-A6C34878D82A}">
                    <a16:rowId xmlns:a16="http://schemas.microsoft.com/office/drawing/2014/main" val="4206345909"/>
                  </a:ext>
                </a:extLst>
              </a:tr>
              <a:tr h="567648">
                <a:tc>
                  <a:txBody>
                    <a:bodyPr/>
                    <a:lstStyle/>
                    <a:p>
                      <a:r>
                        <a:rPr lang="en-US" sz="2400" b="1" dirty="0">
                          <a:latin typeface="Arial" panose="020B0604020202020204" pitchFamily="34" charset="0"/>
                          <a:cs typeface="Arial" panose="020B0604020202020204" pitchFamily="34" charset="0"/>
                        </a:rPr>
                        <a:t>Specificity</a:t>
                      </a:r>
                    </a:p>
                  </a:txBody>
                  <a:tcPr/>
                </a:tc>
                <a:tc>
                  <a:txBody>
                    <a:bodyPr/>
                    <a:lstStyle/>
                    <a:p>
                      <a:r>
                        <a:rPr lang="en-US" sz="2400" b="1" dirty="0">
                          <a:solidFill>
                            <a:srgbClr val="7030A0"/>
                          </a:solidFill>
                          <a:latin typeface="Arial" panose="020B0604020202020204" pitchFamily="34" charset="0"/>
                          <a:cs typeface="Arial" panose="020B0604020202020204" pitchFamily="34" charset="0"/>
                        </a:rPr>
                        <a:t>0.86</a:t>
                      </a:r>
                    </a:p>
                  </a:txBody>
                  <a:tcPr/>
                </a:tc>
                <a:tc>
                  <a:txBody>
                    <a:bodyPr/>
                    <a:lstStyle/>
                    <a:p>
                      <a:r>
                        <a:rPr lang="en-US" sz="2400" b="1" dirty="0">
                          <a:solidFill>
                            <a:srgbClr val="0000FF"/>
                          </a:solidFill>
                          <a:latin typeface="Arial" panose="020B0604020202020204" pitchFamily="34" charset="0"/>
                          <a:cs typeface="Arial" panose="020B0604020202020204" pitchFamily="34" charset="0"/>
                        </a:rPr>
                        <a:t>0.86</a:t>
                      </a:r>
                    </a:p>
                  </a:txBody>
                  <a:tcPr/>
                </a:tc>
                <a:tc>
                  <a:txBody>
                    <a:bodyPr/>
                    <a:lstStyle/>
                    <a:p>
                      <a:r>
                        <a:rPr lang="en-US" sz="2400" b="1" dirty="0">
                          <a:solidFill>
                            <a:schemeClr val="accent2"/>
                          </a:solidFill>
                          <a:latin typeface="Arial" panose="020B0604020202020204" pitchFamily="34" charset="0"/>
                          <a:cs typeface="Arial" panose="020B0604020202020204" pitchFamily="34" charset="0"/>
                        </a:rPr>
                        <a:t>0.87</a:t>
                      </a:r>
                    </a:p>
                  </a:txBody>
                  <a:tcPr/>
                </a:tc>
                <a:extLst>
                  <a:ext uri="{0D108BD9-81ED-4DB2-BD59-A6C34878D82A}">
                    <a16:rowId xmlns:a16="http://schemas.microsoft.com/office/drawing/2014/main" val="2462751255"/>
                  </a:ext>
                </a:extLst>
              </a:tr>
              <a:tr h="567648">
                <a:tc>
                  <a:txBody>
                    <a:bodyPr/>
                    <a:lstStyle/>
                    <a:p>
                      <a:r>
                        <a:rPr lang="en-US" sz="2400" b="1" dirty="0">
                          <a:latin typeface="Arial" panose="020B0604020202020204" pitchFamily="34" charset="0"/>
                          <a:cs typeface="Arial" panose="020B0604020202020204" pitchFamily="34" charset="0"/>
                        </a:rPr>
                        <a:t>Balanced accuracy</a:t>
                      </a:r>
                    </a:p>
                  </a:txBody>
                  <a:tcPr/>
                </a:tc>
                <a:tc>
                  <a:txBody>
                    <a:bodyPr/>
                    <a:lstStyle/>
                    <a:p>
                      <a:r>
                        <a:rPr lang="en-US" sz="2400" b="1" dirty="0">
                          <a:solidFill>
                            <a:srgbClr val="7030A0"/>
                          </a:solidFill>
                          <a:latin typeface="Arial" panose="020B0604020202020204" pitchFamily="34" charset="0"/>
                          <a:cs typeface="Arial" panose="020B0604020202020204" pitchFamily="34" charset="0"/>
                        </a:rPr>
                        <a:t>0.82</a:t>
                      </a:r>
                    </a:p>
                  </a:txBody>
                  <a:tcPr/>
                </a:tc>
                <a:tc>
                  <a:txBody>
                    <a:bodyPr/>
                    <a:lstStyle/>
                    <a:p>
                      <a:r>
                        <a:rPr lang="en-US" sz="2400" b="1" dirty="0">
                          <a:solidFill>
                            <a:srgbClr val="0000FF"/>
                          </a:solidFill>
                          <a:latin typeface="Arial" panose="020B0604020202020204" pitchFamily="34" charset="0"/>
                          <a:cs typeface="Arial" panose="020B0604020202020204" pitchFamily="34" charset="0"/>
                        </a:rPr>
                        <a:t>0.83</a:t>
                      </a:r>
                    </a:p>
                  </a:txBody>
                  <a:tcPr/>
                </a:tc>
                <a:tc>
                  <a:txBody>
                    <a:bodyPr/>
                    <a:lstStyle/>
                    <a:p>
                      <a:r>
                        <a:rPr lang="en-US" sz="2400" b="1" dirty="0">
                          <a:solidFill>
                            <a:schemeClr val="accent2"/>
                          </a:solidFill>
                          <a:latin typeface="Arial" panose="020B0604020202020204" pitchFamily="34" charset="0"/>
                          <a:cs typeface="Arial" panose="020B0604020202020204" pitchFamily="34" charset="0"/>
                        </a:rPr>
                        <a:t>0.86</a:t>
                      </a:r>
                    </a:p>
                  </a:txBody>
                  <a:tcPr/>
                </a:tc>
                <a:extLst>
                  <a:ext uri="{0D108BD9-81ED-4DB2-BD59-A6C34878D82A}">
                    <a16:rowId xmlns:a16="http://schemas.microsoft.com/office/drawing/2014/main" val="1360667483"/>
                  </a:ext>
                </a:extLst>
              </a:tr>
              <a:tr h="567648">
                <a:tc>
                  <a:txBody>
                    <a:bodyPr/>
                    <a:lstStyle/>
                    <a:p>
                      <a:endParaRPr lang="en-US" sz="2400" b="1" dirty="0">
                        <a:latin typeface="Arial" panose="020B0604020202020204" pitchFamily="34" charset="0"/>
                        <a:cs typeface="Arial" panose="020B0604020202020204" pitchFamily="34" charset="0"/>
                      </a:endParaRPr>
                    </a:p>
                  </a:txBody>
                  <a:tcPr/>
                </a:tc>
                <a:tc>
                  <a:txBody>
                    <a:bodyPr/>
                    <a:lstStyle/>
                    <a:p>
                      <a:endParaRPr lang="en-US" sz="2400" b="1" dirty="0">
                        <a:latin typeface="Arial" panose="020B0604020202020204" pitchFamily="34" charset="0"/>
                        <a:cs typeface="Arial" panose="020B0604020202020204" pitchFamily="34" charset="0"/>
                      </a:endParaRPr>
                    </a:p>
                  </a:txBody>
                  <a:tcPr/>
                </a:tc>
                <a:tc>
                  <a:txBody>
                    <a:bodyPr/>
                    <a:lstStyle/>
                    <a:p>
                      <a:endParaRPr lang="en-US" sz="2400" b="1" dirty="0">
                        <a:latin typeface="Arial" panose="020B0604020202020204" pitchFamily="34" charset="0"/>
                        <a:cs typeface="Arial" panose="020B0604020202020204" pitchFamily="34" charset="0"/>
                      </a:endParaRPr>
                    </a:p>
                  </a:txBody>
                  <a:tcPr/>
                </a:tc>
                <a:tc>
                  <a:txBody>
                    <a:bodyPr/>
                    <a:lstStyle/>
                    <a:p>
                      <a:endParaRPr lang="en-US"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18875293"/>
                  </a:ext>
                </a:extLst>
              </a:tr>
              <a:tr h="567648">
                <a:tc>
                  <a:txBody>
                    <a:bodyPr/>
                    <a:lstStyle/>
                    <a:p>
                      <a:r>
                        <a:rPr lang="en-US" sz="2400" b="1" dirty="0">
                          <a:latin typeface="Arial" panose="020B0604020202020204" pitchFamily="34" charset="0"/>
                          <a:cs typeface="Arial" panose="020B0604020202020204" pitchFamily="34" charset="0"/>
                        </a:rPr>
                        <a:t>PPV</a:t>
                      </a:r>
                    </a:p>
                  </a:txBody>
                  <a:tcPr/>
                </a:tc>
                <a:tc>
                  <a:txBody>
                    <a:bodyPr/>
                    <a:lstStyle/>
                    <a:p>
                      <a:endParaRPr lang="en-US" sz="2400" b="1" dirty="0">
                        <a:latin typeface="Arial" panose="020B0604020202020204" pitchFamily="34" charset="0"/>
                        <a:cs typeface="Arial" panose="020B0604020202020204" pitchFamily="34" charset="0"/>
                      </a:endParaRPr>
                    </a:p>
                  </a:txBody>
                  <a:tcPr/>
                </a:tc>
                <a:tc>
                  <a:txBody>
                    <a:bodyPr/>
                    <a:lstStyle/>
                    <a:p>
                      <a:endParaRPr lang="en-US" sz="2400" b="1" dirty="0">
                        <a:latin typeface="Arial" panose="020B0604020202020204" pitchFamily="34" charset="0"/>
                        <a:cs typeface="Arial" panose="020B0604020202020204" pitchFamily="34" charset="0"/>
                      </a:endParaRPr>
                    </a:p>
                  </a:txBody>
                  <a:tcPr/>
                </a:tc>
                <a:tc>
                  <a:txBody>
                    <a:bodyPr/>
                    <a:lstStyle/>
                    <a:p>
                      <a:endParaRPr lang="en-US"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02809590"/>
                  </a:ext>
                </a:extLst>
              </a:tr>
            </a:tbl>
          </a:graphicData>
        </a:graphic>
      </p:graphicFrame>
      <p:cxnSp>
        <p:nvCxnSpPr>
          <p:cNvPr id="5" name="Straight Connector 4">
            <a:extLst>
              <a:ext uri="{FF2B5EF4-FFF2-40B4-BE49-F238E27FC236}">
                <a16:creationId xmlns:a16="http://schemas.microsoft.com/office/drawing/2014/main" id="{CA7F0FE5-5F11-43C4-A266-C31FCA9D0CB9}"/>
              </a:ext>
            </a:extLst>
          </p:cNvPr>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85A41DA-8C0F-4B43-848D-8A47CF0CE49A}"/>
              </a:ext>
            </a:extLst>
          </p:cNvPr>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Positive Predictive Value (PPV)</a:t>
            </a:r>
          </a:p>
        </p:txBody>
      </p:sp>
    </p:spTree>
    <p:extLst>
      <p:ext uri="{BB962C8B-B14F-4D97-AF65-F5344CB8AC3E}">
        <p14:creationId xmlns:p14="http://schemas.microsoft.com/office/powerpoint/2010/main" val="2514151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301F995-597F-4C9A-999C-BC90E200CC65}"/>
              </a:ext>
            </a:extLst>
          </p:cNvPr>
          <p:cNvGraphicFramePr>
            <a:graphicFrameLocks noGrp="1"/>
          </p:cNvGraphicFramePr>
          <p:nvPr>
            <p:extLst>
              <p:ext uri="{D42A27DB-BD31-4B8C-83A1-F6EECF244321}">
                <p14:modId xmlns:p14="http://schemas.microsoft.com/office/powerpoint/2010/main" val="2073364473"/>
              </p:ext>
            </p:extLst>
          </p:nvPr>
        </p:nvGraphicFramePr>
        <p:xfrm>
          <a:off x="152400" y="765740"/>
          <a:ext cx="11887200" cy="4541184"/>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38694447"/>
                    </a:ext>
                  </a:extLst>
                </a:gridCol>
                <a:gridCol w="2971800">
                  <a:extLst>
                    <a:ext uri="{9D8B030D-6E8A-4147-A177-3AD203B41FA5}">
                      <a16:colId xmlns:a16="http://schemas.microsoft.com/office/drawing/2014/main" val="263338628"/>
                    </a:ext>
                  </a:extLst>
                </a:gridCol>
                <a:gridCol w="2971800">
                  <a:extLst>
                    <a:ext uri="{9D8B030D-6E8A-4147-A177-3AD203B41FA5}">
                      <a16:colId xmlns:a16="http://schemas.microsoft.com/office/drawing/2014/main" val="3093124874"/>
                    </a:ext>
                  </a:extLst>
                </a:gridCol>
                <a:gridCol w="2971800">
                  <a:extLst>
                    <a:ext uri="{9D8B030D-6E8A-4147-A177-3AD203B41FA5}">
                      <a16:colId xmlns:a16="http://schemas.microsoft.com/office/drawing/2014/main" val="1135248194"/>
                    </a:ext>
                  </a:extLst>
                </a:gridCol>
              </a:tblGrid>
              <a:tr h="567648">
                <a:tc>
                  <a:txBody>
                    <a:bodyPr/>
                    <a:lstStyle/>
                    <a:p>
                      <a:endParaRPr lang="en-US" sz="2400" b="1" dirty="0">
                        <a:latin typeface="Arial" panose="020B0604020202020204" pitchFamily="34" charset="0"/>
                        <a:cs typeface="Arial" panose="020B0604020202020204" pitchFamily="34" charset="0"/>
                      </a:endParaRPr>
                    </a:p>
                  </a:txBody>
                  <a:tcPr/>
                </a:tc>
                <a:tc>
                  <a:txBody>
                    <a:bodyPr/>
                    <a:lstStyle/>
                    <a:p>
                      <a:r>
                        <a:rPr lang="en-US" sz="2400" b="1" dirty="0">
                          <a:latin typeface="Arial" panose="020B0604020202020204" pitchFamily="34" charset="0"/>
                          <a:cs typeface="Arial" panose="020B0604020202020204" pitchFamily="34" charset="0"/>
                        </a:rPr>
                        <a:t>1 week</a:t>
                      </a:r>
                    </a:p>
                  </a:txBody>
                  <a:tcPr/>
                </a:tc>
                <a:tc>
                  <a:txBody>
                    <a:bodyPr/>
                    <a:lstStyle/>
                    <a:p>
                      <a:r>
                        <a:rPr lang="en-US" sz="2400" b="1" dirty="0">
                          <a:latin typeface="Arial" panose="020B0604020202020204" pitchFamily="34" charset="0"/>
                          <a:cs typeface="Arial" panose="020B0604020202020204" pitchFamily="34" charset="0"/>
                        </a:rPr>
                        <a:t>1 day</a:t>
                      </a:r>
                    </a:p>
                  </a:txBody>
                  <a:tcPr/>
                </a:tc>
                <a:tc>
                  <a:txBody>
                    <a:bodyPr/>
                    <a:lstStyle/>
                    <a:p>
                      <a:r>
                        <a:rPr lang="en-US" sz="2400" b="1" dirty="0">
                          <a:latin typeface="Arial" panose="020B0604020202020204" pitchFamily="34" charset="0"/>
                          <a:cs typeface="Arial" panose="020B0604020202020204" pitchFamily="34" charset="0"/>
                        </a:rPr>
                        <a:t>1 hour</a:t>
                      </a:r>
                    </a:p>
                  </a:txBody>
                  <a:tcPr/>
                </a:tc>
                <a:extLst>
                  <a:ext uri="{0D108BD9-81ED-4DB2-BD59-A6C34878D82A}">
                    <a16:rowId xmlns:a16="http://schemas.microsoft.com/office/drawing/2014/main" val="1697613192"/>
                  </a:ext>
                </a:extLst>
              </a:tr>
              <a:tr h="567648">
                <a:tc>
                  <a:txBody>
                    <a:bodyPr/>
                    <a:lstStyle/>
                    <a:p>
                      <a:r>
                        <a:rPr lang="en-US" sz="2400" b="1" dirty="0">
                          <a:latin typeface="Arial" panose="020B0604020202020204" pitchFamily="34" charset="0"/>
                          <a:cs typeface="Arial" panose="020B0604020202020204" pitchFamily="34" charset="0"/>
                        </a:rPr>
                        <a:t>AUC</a:t>
                      </a:r>
                    </a:p>
                  </a:txBody>
                  <a:tcPr/>
                </a:tc>
                <a:tc>
                  <a:txBody>
                    <a:bodyPr/>
                    <a:lstStyle/>
                    <a:p>
                      <a:r>
                        <a:rPr lang="en-US" sz="2400" b="1" dirty="0">
                          <a:solidFill>
                            <a:srgbClr val="7030A0"/>
                          </a:solidFill>
                          <a:latin typeface="Arial" panose="020B0604020202020204" pitchFamily="34" charset="0"/>
                          <a:cs typeface="Arial" panose="020B0604020202020204" pitchFamily="34" charset="0"/>
                        </a:rPr>
                        <a:t>0.90</a:t>
                      </a:r>
                    </a:p>
                  </a:txBody>
                  <a:tcPr/>
                </a:tc>
                <a:tc>
                  <a:txBody>
                    <a:bodyPr/>
                    <a:lstStyle/>
                    <a:p>
                      <a:r>
                        <a:rPr lang="en-US" sz="2400" b="1" dirty="0">
                          <a:solidFill>
                            <a:srgbClr val="0000FF"/>
                          </a:solidFill>
                          <a:latin typeface="Arial" panose="020B0604020202020204" pitchFamily="34" charset="0"/>
                          <a:cs typeface="Arial" panose="020B0604020202020204" pitchFamily="34" charset="0"/>
                        </a:rPr>
                        <a:t>0.91</a:t>
                      </a:r>
                    </a:p>
                  </a:txBody>
                  <a:tcPr/>
                </a:tc>
                <a:tc>
                  <a:txBody>
                    <a:bodyPr/>
                    <a:lstStyle/>
                    <a:p>
                      <a:r>
                        <a:rPr lang="en-US" sz="2400" b="1" dirty="0">
                          <a:solidFill>
                            <a:schemeClr val="accent2"/>
                          </a:solidFill>
                          <a:latin typeface="Arial" panose="020B0604020202020204" pitchFamily="34" charset="0"/>
                          <a:cs typeface="Arial" panose="020B0604020202020204" pitchFamily="34" charset="0"/>
                        </a:rPr>
                        <a:t>0.93</a:t>
                      </a:r>
                    </a:p>
                  </a:txBody>
                  <a:tcPr/>
                </a:tc>
                <a:extLst>
                  <a:ext uri="{0D108BD9-81ED-4DB2-BD59-A6C34878D82A}">
                    <a16:rowId xmlns:a16="http://schemas.microsoft.com/office/drawing/2014/main" val="3039841855"/>
                  </a:ext>
                </a:extLst>
              </a:tr>
              <a:tr h="567648">
                <a:tc>
                  <a:txBody>
                    <a:bodyPr/>
                    <a:lstStyle/>
                    <a:p>
                      <a:endParaRPr lang="en-US" sz="2400" b="1">
                        <a:latin typeface="Arial" panose="020B0604020202020204" pitchFamily="34" charset="0"/>
                        <a:cs typeface="Arial" panose="020B0604020202020204" pitchFamily="34" charset="0"/>
                      </a:endParaRPr>
                    </a:p>
                  </a:txBody>
                  <a:tcPr/>
                </a:tc>
                <a:tc>
                  <a:txBody>
                    <a:bodyPr/>
                    <a:lstStyle/>
                    <a:p>
                      <a:endParaRPr lang="en-US" sz="2400" b="1" dirty="0">
                        <a:solidFill>
                          <a:srgbClr val="7030A0"/>
                        </a:solidFill>
                        <a:latin typeface="Arial" panose="020B0604020202020204" pitchFamily="34" charset="0"/>
                        <a:cs typeface="Arial" panose="020B0604020202020204" pitchFamily="34" charset="0"/>
                      </a:endParaRPr>
                    </a:p>
                  </a:txBody>
                  <a:tcPr/>
                </a:tc>
                <a:tc>
                  <a:txBody>
                    <a:bodyPr/>
                    <a:lstStyle/>
                    <a:p>
                      <a:endParaRPr lang="en-US" sz="2400" b="1" dirty="0">
                        <a:solidFill>
                          <a:srgbClr val="0000FF"/>
                        </a:solidFill>
                        <a:latin typeface="Arial" panose="020B0604020202020204" pitchFamily="34" charset="0"/>
                        <a:cs typeface="Arial" panose="020B0604020202020204" pitchFamily="34" charset="0"/>
                      </a:endParaRPr>
                    </a:p>
                  </a:txBody>
                  <a:tcPr/>
                </a:tc>
                <a:tc>
                  <a:txBody>
                    <a:bodyPr/>
                    <a:lstStyle/>
                    <a:p>
                      <a:endParaRPr lang="en-US" sz="2400" b="1" dirty="0">
                        <a:solidFill>
                          <a:schemeClr val="accent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56333522"/>
                  </a:ext>
                </a:extLst>
              </a:tr>
              <a:tr h="567648">
                <a:tc>
                  <a:txBody>
                    <a:bodyPr/>
                    <a:lstStyle/>
                    <a:p>
                      <a:r>
                        <a:rPr lang="en-US" sz="2400" b="1" dirty="0">
                          <a:latin typeface="Arial" panose="020B0604020202020204" pitchFamily="34" charset="0"/>
                          <a:cs typeface="Arial" panose="020B0604020202020204" pitchFamily="34" charset="0"/>
                        </a:rPr>
                        <a:t>Sensitivity</a:t>
                      </a:r>
                    </a:p>
                  </a:txBody>
                  <a:tcPr/>
                </a:tc>
                <a:tc>
                  <a:txBody>
                    <a:bodyPr/>
                    <a:lstStyle/>
                    <a:p>
                      <a:r>
                        <a:rPr lang="en-US" sz="2400" b="1" dirty="0">
                          <a:solidFill>
                            <a:srgbClr val="7030A0"/>
                          </a:solidFill>
                          <a:latin typeface="Arial" panose="020B0604020202020204" pitchFamily="34" charset="0"/>
                          <a:cs typeface="Arial" panose="020B0604020202020204" pitchFamily="34" charset="0"/>
                        </a:rPr>
                        <a:t>0.79</a:t>
                      </a:r>
                    </a:p>
                  </a:txBody>
                  <a:tcPr/>
                </a:tc>
                <a:tc>
                  <a:txBody>
                    <a:bodyPr/>
                    <a:lstStyle/>
                    <a:p>
                      <a:r>
                        <a:rPr lang="en-US" sz="2400" b="1" dirty="0">
                          <a:solidFill>
                            <a:srgbClr val="0000FF"/>
                          </a:solidFill>
                          <a:latin typeface="Arial" panose="020B0604020202020204" pitchFamily="34" charset="0"/>
                          <a:cs typeface="Arial" panose="020B0604020202020204" pitchFamily="34" charset="0"/>
                        </a:rPr>
                        <a:t>0.81</a:t>
                      </a:r>
                    </a:p>
                  </a:txBody>
                  <a:tcPr/>
                </a:tc>
                <a:tc>
                  <a:txBody>
                    <a:bodyPr/>
                    <a:lstStyle/>
                    <a:p>
                      <a:r>
                        <a:rPr lang="en-US" sz="2400" b="1" dirty="0">
                          <a:solidFill>
                            <a:schemeClr val="accent2"/>
                          </a:solidFill>
                          <a:latin typeface="Arial" panose="020B0604020202020204" pitchFamily="34" charset="0"/>
                          <a:cs typeface="Arial" panose="020B0604020202020204" pitchFamily="34" charset="0"/>
                        </a:rPr>
                        <a:t>0.84</a:t>
                      </a:r>
                    </a:p>
                  </a:txBody>
                  <a:tcPr/>
                </a:tc>
                <a:extLst>
                  <a:ext uri="{0D108BD9-81ED-4DB2-BD59-A6C34878D82A}">
                    <a16:rowId xmlns:a16="http://schemas.microsoft.com/office/drawing/2014/main" val="4206345909"/>
                  </a:ext>
                </a:extLst>
              </a:tr>
              <a:tr h="567648">
                <a:tc>
                  <a:txBody>
                    <a:bodyPr/>
                    <a:lstStyle/>
                    <a:p>
                      <a:r>
                        <a:rPr lang="en-US" sz="2400" b="1" dirty="0">
                          <a:latin typeface="Arial" panose="020B0604020202020204" pitchFamily="34" charset="0"/>
                          <a:cs typeface="Arial" panose="020B0604020202020204" pitchFamily="34" charset="0"/>
                        </a:rPr>
                        <a:t>Specificity</a:t>
                      </a:r>
                    </a:p>
                  </a:txBody>
                  <a:tcPr/>
                </a:tc>
                <a:tc>
                  <a:txBody>
                    <a:bodyPr/>
                    <a:lstStyle/>
                    <a:p>
                      <a:r>
                        <a:rPr lang="en-US" sz="2400" b="1" dirty="0">
                          <a:solidFill>
                            <a:srgbClr val="7030A0"/>
                          </a:solidFill>
                          <a:latin typeface="Arial" panose="020B0604020202020204" pitchFamily="34" charset="0"/>
                          <a:cs typeface="Arial" panose="020B0604020202020204" pitchFamily="34" charset="0"/>
                        </a:rPr>
                        <a:t>0.86</a:t>
                      </a:r>
                    </a:p>
                  </a:txBody>
                  <a:tcPr/>
                </a:tc>
                <a:tc>
                  <a:txBody>
                    <a:bodyPr/>
                    <a:lstStyle/>
                    <a:p>
                      <a:r>
                        <a:rPr lang="en-US" sz="2400" b="1" dirty="0">
                          <a:solidFill>
                            <a:srgbClr val="0000FF"/>
                          </a:solidFill>
                          <a:latin typeface="Arial" panose="020B0604020202020204" pitchFamily="34" charset="0"/>
                          <a:cs typeface="Arial" panose="020B0604020202020204" pitchFamily="34" charset="0"/>
                        </a:rPr>
                        <a:t>0.86</a:t>
                      </a:r>
                    </a:p>
                  </a:txBody>
                  <a:tcPr/>
                </a:tc>
                <a:tc>
                  <a:txBody>
                    <a:bodyPr/>
                    <a:lstStyle/>
                    <a:p>
                      <a:r>
                        <a:rPr lang="en-US" sz="2400" b="1" dirty="0">
                          <a:solidFill>
                            <a:schemeClr val="accent2"/>
                          </a:solidFill>
                          <a:latin typeface="Arial" panose="020B0604020202020204" pitchFamily="34" charset="0"/>
                          <a:cs typeface="Arial" panose="020B0604020202020204" pitchFamily="34" charset="0"/>
                        </a:rPr>
                        <a:t>0.87</a:t>
                      </a:r>
                    </a:p>
                  </a:txBody>
                  <a:tcPr/>
                </a:tc>
                <a:extLst>
                  <a:ext uri="{0D108BD9-81ED-4DB2-BD59-A6C34878D82A}">
                    <a16:rowId xmlns:a16="http://schemas.microsoft.com/office/drawing/2014/main" val="2462751255"/>
                  </a:ext>
                </a:extLst>
              </a:tr>
              <a:tr h="567648">
                <a:tc>
                  <a:txBody>
                    <a:bodyPr/>
                    <a:lstStyle/>
                    <a:p>
                      <a:r>
                        <a:rPr lang="en-US" sz="2400" b="1" dirty="0">
                          <a:latin typeface="Arial" panose="020B0604020202020204" pitchFamily="34" charset="0"/>
                          <a:cs typeface="Arial" panose="020B0604020202020204" pitchFamily="34" charset="0"/>
                        </a:rPr>
                        <a:t>Balanced accuracy</a:t>
                      </a:r>
                    </a:p>
                  </a:txBody>
                  <a:tcPr/>
                </a:tc>
                <a:tc>
                  <a:txBody>
                    <a:bodyPr/>
                    <a:lstStyle/>
                    <a:p>
                      <a:r>
                        <a:rPr lang="en-US" sz="2400" b="1" dirty="0">
                          <a:solidFill>
                            <a:srgbClr val="7030A0"/>
                          </a:solidFill>
                          <a:latin typeface="Arial" panose="020B0604020202020204" pitchFamily="34" charset="0"/>
                          <a:cs typeface="Arial" panose="020B0604020202020204" pitchFamily="34" charset="0"/>
                        </a:rPr>
                        <a:t>0.82</a:t>
                      </a:r>
                    </a:p>
                  </a:txBody>
                  <a:tcPr/>
                </a:tc>
                <a:tc>
                  <a:txBody>
                    <a:bodyPr/>
                    <a:lstStyle/>
                    <a:p>
                      <a:r>
                        <a:rPr lang="en-US" sz="2400" b="1" dirty="0">
                          <a:solidFill>
                            <a:srgbClr val="0000FF"/>
                          </a:solidFill>
                          <a:latin typeface="Arial" panose="020B0604020202020204" pitchFamily="34" charset="0"/>
                          <a:cs typeface="Arial" panose="020B0604020202020204" pitchFamily="34" charset="0"/>
                        </a:rPr>
                        <a:t>0.83</a:t>
                      </a:r>
                    </a:p>
                  </a:txBody>
                  <a:tcPr/>
                </a:tc>
                <a:tc>
                  <a:txBody>
                    <a:bodyPr/>
                    <a:lstStyle/>
                    <a:p>
                      <a:r>
                        <a:rPr lang="en-US" sz="2400" b="1" dirty="0">
                          <a:solidFill>
                            <a:schemeClr val="accent2"/>
                          </a:solidFill>
                          <a:latin typeface="Arial" panose="020B0604020202020204" pitchFamily="34" charset="0"/>
                          <a:cs typeface="Arial" panose="020B0604020202020204" pitchFamily="34" charset="0"/>
                        </a:rPr>
                        <a:t>0.86</a:t>
                      </a:r>
                    </a:p>
                  </a:txBody>
                  <a:tcPr/>
                </a:tc>
                <a:extLst>
                  <a:ext uri="{0D108BD9-81ED-4DB2-BD59-A6C34878D82A}">
                    <a16:rowId xmlns:a16="http://schemas.microsoft.com/office/drawing/2014/main" val="1360667483"/>
                  </a:ext>
                </a:extLst>
              </a:tr>
              <a:tr h="567648">
                <a:tc>
                  <a:txBody>
                    <a:bodyPr/>
                    <a:lstStyle/>
                    <a:p>
                      <a:endParaRPr lang="en-US" sz="2400" b="1" dirty="0">
                        <a:latin typeface="Arial" panose="020B0604020202020204" pitchFamily="34" charset="0"/>
                        <a:cs typeface="Arial" panose="020B0604020202020204" pitchFamily="34" charset="0"/>
                      </a:endParaRPr>
                    </a:p>
                  </a:txBody>
                  <a:tcPr/>
                </a:tc>
                <a:tc>
                  <a:txBody>
                    <a:bodyPr/>
                    <a:lstStyle/>
                    <a:p>
                      <a:endParaRPr lang="en-US" sz="2400" b="1" dirty="0">
                        <a:solidFill>
                          <a:srgbClr val="7030A0"/>
                        </a:solidFill>
                        <a:latin typeface="Arial" panose="020B0604020202020204" pitchFamily="34" charset="0"/>
                        <a:cs typeface="Arial" panose="020B0604020202020204" pitchFamily="34" charset="0"/>
                      </a:endParaRPr>
                    </a:p>
                  </a:txBody>
                  <a:tcPr/>
                </a:tc>
                <a:tc>
                  <a:txBody>
                    <a:bodyPr/>
                    <a:lstStyle/>
                    <a:p>
                      <a:endParaRPr lang="en-US" sz="2400" b="1" dirty="0">
                        <a:solidFill>
                          <a:srgbClr val="0000FF"/>
                        </a:solidFill>
                        <a:latin typeface="Arial" panose="020B0604020202020204" pitchFamily="34" charset="0"/>
                        <a:cs typeface="Arial" panose="020B0604020202020204" pitchFamily="34" charset="0"/>
                      </a:endParaRPr>
                    </a:p>
                  </a:txBody>
                  <a:tcPr/>
                </a:tc>
                <a:tc>
                  <a:txBody>
                    <a:bodyPr/>
                    <a:lstStyle/>
                    <a:p>
                      <a:endParaRPr lang="en-US" sz="2400" b="1" dirty="0">
                        <a:solidFill>
                          <a:schemeClr val="accent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18875293"/>
                  </a:ext>
                </a:extLst>
              </a:tr>
              <a:tr h="567648">
                <a:tc>
                  <a:txBody>
                    <a:bodyPr/>
                    <a:lstStyle/>
                    <a:p>
                      <a:r>
                        <a:rPr lang="en-US" sz="2400" b="1" dirty="0">
                          <a:solidFill>
                            <a:schemeClr val="tx1"/>
                          </a:solidFill>
                          <a:latin typeface="Arial" panose="020B0604020202020204" pitchFamily="34" charset="0"/>
                          <a:cs typeface="Arial" panose="020B0604020202020204" pitchFamily="34" charset="0"/>
                        </a:rPr>
                        <a:t>PPV</a:t>
                      </a:r>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202809590"/>
                  </a:ext>
                </a:extLst>
              </a:tr>
            </a:tbl>
          </a:graphicData>
        </a:graphic>
      </p:graphicFrame>
      <p:cxnSp>
        <p:nvCxnSpPr>
          <p:cNvPr id="5" name="Straight Connector 4">
            <a:extLst>
              <a:ext uri="{FF2B5EF4-FFF2-40B4-BE49-F238E27FC236}">
                <a16:creationId xmlns:a16="http://schemas.microsoft.com/office/drawing/2014/main" id="{CA7F0FE5-5F11-43C4-A266-C31FCA9D0CB9}"/>
              </a:ext>
            </a:extLst>
          </p:cNvPr>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85A41DA-8C0F-4B43-848D-8A47CF0CE49A}"/>
              </a:ext>
            </a:extLst>
          </p:cNvPr>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Positive Predictive Value (PPV)</a:t>
            </a:r>
          </a:p>
        </p:txBody>
      </p:sp>
      <p:sp>
        <p:nvSpPr>
          <p:cNvPr id="8" name="TextBox 7">
            <a:extLst>
              <a:ext uri="{FF2B5EF4-FFF2-40B4-BE49-F238E27FC236}">
                <a16:creationId xmlns:a16="http://schemas.microsoft.com/office/drawing/2014/main" id="{53BD1B17-A270-4F82-98B2-223B9B181C0F}"/>
              </a:ext>
            </a:extLst>
          </p:cNvPr>
          <p:cNvSpPr txBox="1"/>
          <p:nvPr/>
        </p:nvSpPr>
        <p:spPr>
          <a:xfrm>
            <a:off x="9040479" y="5700534"/>
            <a:ext cx="2323072"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 Lapse: </a:t>
            </a:r>
            <a:r>
              <a:rPr lang="en-US" sz="2400" b="1" dirty="0">
                <a:solidFill>
                  <a:schemeClr val="accent2"/>
                </a:solidFill>
                <a:latin typeface="Arial" panose="020B0604020202020204" pitchFamily="34" charset="0"/>
                <a:cs typeface="Arial" panose="020B0604020202020204" pitchFamily="34" charset="0"/>
              </a:rPr>
              <a:t>0.4%</a:t>
            </a:r>
          </a:p>
        </p:txBody>
      </p:sp>
      <p:sp>
        <p:nvSpPr>
          <p:cNvPr id="9" name="TextBox 8">
            <a:extLst>
              <a:ext uri="{FF2B5EF4-FFF2-40B4-BE49-F238E27FC236}">
                <a16:creationId xmlns:a16="http://schemas.microsoft.com/office/drawing/2014/main" id="{7DF95E65-AC0B-4CB6-B08E-8E255A7EAF6F}"/>
              </a:ext>
            </a:extLst>
          </p:cNvPr>
          <p:cNvSpPr txBox="1"/>
          <p:nvPr/>
        </p:nvSpPr>
        <p:spPr>
          <a:xfrm>
            <a:off x="6133779" y="5700534"/>
            <a:ext cx="2323072"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 Lapse: </a:t>
            </a:r>
            <a:r>
              <a:rPr lang="en-US" sz="2400" b="1" dirty="0">
                <a:solidFill>
                  <a:srgbClr val="0000FF"/>
                </a:solidFill>
                <a:latin typeface="Arial" panose="020B0604020202020204" pitchFamily="34" charset="0"/>
                <a:cs typeface="Arial" panose="020B0604020202020204" pitchFamily="34" charset="0"/>
              </a:rPr>
              <a:t>7.7%</a:t>
            </a:r>
          </a:p>
        </p:txBody>
      </p:sp>
      <p:sp>
        <p:nvSpPr>
          <p:cNvPr id="10" name="TextBox 9">
            <a:extLst>
              <a:ext uri="{FF2B5EF4-FFF2-40B4-BE49-F238E27FC236}">
                <a16:creationId xmlns:a16="http://schemas.microsoft.com/office/drawing/2014/main" id="{C68C3B93-07C5-46D7-B1BE-131AB9517867}"/>
              </a:ext>
            </a:extLst>
          </p:cNvPr>
          <p:cNvSpPr txBox="1"/>
          <p:nvPr/>
        </p:nvSpPr>
        <p:spPr>
          <a:xfrm>
            <a:off x="3149012" y="5700534"/>
            <a:ext cx="2494594"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 Lapse: </a:t>
            </a:r>
            <a:r>
              <a:rPr lang="en-US" sz="2400" b="1" dirty="0">
                <a:solidFill>
                  <a:srgbClr val="7030A0"/>
                </a:solidFill>
                <a:latin typeface="Arial" panose="020B0604020202020204" pitchFamily="34" charset="0"/>
                <a:cs typeface="Arial" panose="020B0604020202020204" pitchFamily="34" charset="0"/>
              </a:rPr>
              <a:t>25.4%</a:t>
            </a:r>
          </a:p>
        </p:txBody>
      </p:sp>
    </p:spTree>
    <p:extLst>
      <p:ext uri="{BB962C8B-B14F-4D97-AF65-F5344CB8AC3E}">
        <p14:creationId xmlns:p14="http://schemas.microsoft.com/office/powerpoint/2010/main" val="357988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Mental Healthcare Needs are High and Unmet</a:t>
            </a:r>
          </a:p>
        </p:txBody>
      </p:sp>
      <p:sp>
        <p:nvSpPr>
          <p:cNvPr id="7" name="TextBox 6"/>
          <p:cNvSpPr txBox="1"/>
          <p:nvPr/>
        </p:nvSpPr>
        <p:spPr>
          <a:xfrm>
            <a:off x="66675" y="714374"/>
            <a:ext cx="11753850" cy="4154984"/>
          </a:xfrm>
          <a:prstGeom prst="rect">
            <a:avLst/>
          </a:prstGeom>
          <a:noFill/>
        </p:spPr>
        <p:txBody>
          <a:bodyPr wrap="square" rtlCol="0">
            <a:spAutoFit/>
          </a:bodyPr>
          <a:lstStyle/>
          <a:p>
            <a:pPr marL="457200" indent="-457200">
              <a:buFont typeface="Wingdings" panose="05000000000000000000" pitchFamily="2" charset="2"/>
              <a:buChar char="q"/>
            </a:pPr>
            <a:r>
              <a:rPr lang="en-US" sz="2800" b="1" dirty="0">
                <a:solidFill>
                  <a:schemeClr val="bg1">
                    <a:lumMod val="85000"/>
                  </a:schemeClr>
                </a:solidFill>
                <a:latin typeface="Arial" panose="020B0604020202020204" pitchFamily="34" charset="0"/>
                <a:cs typeface="Arial" panose="020B0604020202020204" pitchFamily="34" charset="0"/>
              </a:rPr>
              <a:t>In 2019, 52 million Americans had an active mental illness</a:t>
            </a:r>
          </a:p>
          <a:p>
            <a:pPr marL="457200" indent="-457200">
              <a:buFont typeface="Wingdings" panose="05000000000000000000" pitchFamily="2" charset="2"/>
              <a:buChar char="q"/>
            </a:pPr>
            <a:endParaRPr lang="en-US" sz="1400" b="1" dirty="0">
              <a:solidFill>
                <a:schemeClr val="bg1">
                  <a:lumMod val="85000"/>
                </a:schemeClr>
              </a:solidFill>
              <a:latin typeface="Arial" panose="020B0604020202020204" pitchFamily="34" charset="0"/>
              <a:cs typeface="Arial" panose="020B0604020202020204" pitchFamily="34" charset="0"/>
            </a:endParaRPr>
          </a:p>
          <a:p>
            <a:pPr marL="914400" lvl="1" indent="-457200">
              <a:buFont typeface="Wingdings" panose="05000000000000000000" pitchFamily="2" charset="2"/>
              <a:buChar char="§"/>
            </a:pPr>
            <a:r>
              <a:rPr lang="en-US" sz="2400" b="1" dirty="0">
                <a:solidFill>
                  <a:schemeClr val="bg1">
                    <a:lumMod val="85000"/>
                  </a:schemeClr>
                </a:solidFill>
                <a:latin typeface="Arial" panose="020B0604020202020204" pitchFamily="34" charset="0"/>
                <a:cs typeface="Arial" panose="020B0604020202020204" pitchFamily="34" charset="0"/>
              </a:rPr>
              <a:t>More than half did not receive any treatment</a:t>
            </a:r>
          </a:p>
          <a:p>
            <a:pPr marL="457200" indent="-457200">
              <a:buFont typeface="Wingdings" panose="05000000000000000000" pitchFamily="2" charset="2"/>
              <a:buChar char="q"/>
            </a:pPr>
            <a:endParaRPr lang="en-US" sz="2400" b="1" dirty="0">
              <a:solidFill>
                <a:schemeClr val="bg1">
                  <a:lumMod val="85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US" sz="2800" b="1" dirty="0">
                <a:solidFill>
                  <a:schemeClr val="bg1">
                    <a:lumMod val="85000"/>
                  </a:schemeClr>
                </a:solidFill>
                <a:latin typeface="Arial" panose="020B0604020202020204" pitchFamily="34" charset="0"/>
                <a:cs typeface="Arial" panose="020B0604020202020204" pitchFamily="34" charset="0"/>
              </a:rPr>
              <a:t>20 million adults had an active substance use disorder</a:t>
            </a:r>
          </a:p>
          <a:p>
            <a:pPr marL="914400" lvl="1" indent="-457200">
              <a:buFont typeface="Wingdings" panose="05000000000000000000" pitchFamily="2" charset="2"/>
              <a:buChar char="§"/>
            </a:pPr>
            <a:endParaRPr lang="en-US" sz="1400" b="1" dirty="0">
              <a:solidFill>
                <a:schemeClr val="bg1">
                  <a:lumMod val="85000"/>
                </a:schemeClr>
              </a:solidFill>
              <a:latin typeface="Arial" panose="020B0604020202020204" pitchFamily="34" charset="0"/>
              <a:cs typeface="Arial" panose="020B0604020202020204" pitchFamily="34" charset="0"/>
            </a:endParaRPr>
          </a:p>
          <a:p>
            <a:pPr marL="914400" lvl="1" indent="-457200">
              <a:buFont typeface="Wingdings" panose="05000000000000000000" pitchFamily="2" charset="2"/>
              <a:buChar char="§"/>
            </a:pPr>
            <a:r>
              <a:rPr lang="en-US" sz="2400" b="1" dirty="0">
                <a:solidFill>
                  <a:schemeClr val="bg1">
                    <a:lumMod val="85000"/>
                  </a:schemeClr>
                </a:solidFill>
                <a:latin typeface="Arial" panose="020B0604020202020204" pitchFamily="34" charset="0"/>
                <a:cs typeface="Arial" panose="020B0604020202020204" pitchFamily="34" charset="0"/>
              </a:rPr>
              <a:t>9 out of 10 did not receive any treatment</a:t>
            </a:r>
          </a:p>
          <a:p>
            <a:pPr lvl="1"/>
            <a:endParaRPr lang="en-US" sz="2400" b="1" dirty="0">
              <a:solidFill>
                <a:schemeClr val="bg1">
                  <a:lumMod val="75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US" sz="2800" b="1" dirty="0">
                <a:latin typeface="Arial" panose="020B0604020202020204" pitchFamily="34" charset="0"/>
                <a:cs typeface="Arial" panose="020B0604020202020204" pitchFamily="34" charset="0"/>
              </a:rPr>
              <a:t>Large treatment disparities exist by race, ethnicity, geography, and income</a:t>
            </a:r>
          </a:p>
          <a:p>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8096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301F995-597F-4C9A-999C-BC90E200CC65}"/>
              </a:ext>
            </a:extLst>
          </p:cNvPr>
          <p:cNvGraphicFramePr>
            <a:graphicFrameLocks noGrp="1"/>
          </p:cNvGraphicFramePr>
          <p:nvPr>
            <p:extLst/>
          </p:nvPr>
        </p:nvGraphicFramePr>
        <p:xfrm>
          <a:off x="152400" y="765740"/>
          <a:ext cx="11887200" cy="4541184"/>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38694447"/>
                    </a:ext>
                  </a:extLst>
                </a:gridCol>
                <a:gridCol w="2971800">
                  <a:extLst>
                    <a:ext uri="{9D8B030D-6E8A-4147-A177-3AD203B41FA5}">
                      <a16:colId xmlns:a16="http://schemas.microsoft.com/office/drawing/2014/main" val="263338628"/>
                    </a:ext>
                  </a:extLst>
                </a:gridCol>
                <a:gridCol w="2971800">
                  <a:extLst>
                    <a:ext uri="{9D8B030D-6E8A-4147-A177-3AD203B41FA5}">
                      <a16:colId xmlns:a16="http://schemas.microsoft.com/office/drawing/2014/main" val="3093124874"/>
                    </a:ext>
                  </a:extLst>
                </a:gridCol>
                <a:gridCol w="2971800">
                  <a:extLst>
                    <a:ext uri="{9D8B030D-6E8A-4147-A177-3AD203B41FA5}">
                      <a16:colId xmlns:a16="http://schemas.microsoft.com/office/drawing/2014/main" val="1135248194"/>
                    </a:ext>
                  </a:extLst>
                </a:gridCol>
              </a:tblGrid>
              <a:tr h="567648">
                <a:tc>
                  <a:txBody>
                    <a:bodyPr/>
                    <a:lstStyle/>
                    <a:p>
                      <a:endParaRPr lang="en-US" sz="2400" b="1" dirty="0">
                        <a:latin typeface="Arial" panose="020B0604020202020204" pitchFamily="34" charset="0"/>
                        <a:cs typeface="Arial" panose="020B0604020202020204" pitchFamily="34" charset="0"/>
                      </a:endParaRPr>
                    </a:p>
                  </a:txBody>
                  <a:tcPr/>
                </a:tc>
                <a:tc>
                  <a:txBody>
                    <a:bodyPr/>
                    <a:lstStyle/>
                    <a:p>
                      <a:r>
                        <a:rPr lang="en-US" sz="2400" b="1" dirty="0">
                          <a:latin typeface="Arial" panose="020B0604020202020204" pitchFamily="34" charset="0"/>
                          <a:cs typeface="Arial" panose="020B0604020202020204" pitchFamily="34" charset="0"/>
                        </a:rPr>
                        <a:t>1 week</a:t>
                      </a:r>
                    </a:p>
                  </a:txBody>
                  <a:tcPr/>
                </a:tc>
                <a:tc>
                  <a:txBody>
                    <a:bodyPr/>
                    <a:lstStyle/>
                    <a:p>
                      <a:r>
                        <a:rPr lang="en-US" sz="2400" b="1" dirty="0">
                          <a:latin typeface="Arial" panose="020B0604020202020204" pitchFamily="34" charset="0"/>
                          <a:cs typeface="Arial" panose="020B0604020202020204" pitchFamily="34" charset="0"/>
                        </a:rPr>
                        <a:t>1 day</a:t>
                      </a:r>
                    </a:p>
                  </a:txBody>
                  <a:tcPr/>
                </a:tc>
                <a:tc>
                  <a:txBody>
                    <a:bodyPr/>
                    <a:lstStyle/>
                    <a:p>
                      <a:r>
                        <a:rPr lang="en-US" sz="2400" b="1" dirty="0">
                          <a:latin typeface="Arial" panose="020B0604020202020204" pitchFamily="34" charset="0"/>
                          <a:cs typeface="Arial" panose="020B0604020202020204" pitchFamily="34" charset="0"/>
                        </a:rPr>
                        <a:t>1 hour</a:t>
                      </a:r>
                    </a:p>
                  </a:txBody>
                  <a:tcPr/>
                </a:tc>
                <a:extLst>
                  <a:ext uri="{0D108BD9-81ED-4DB2-BD59-A6C34878D82A}">
                    <a16:rowId xmlns:a16="http://schemas.microsoft.com/office/drawing/2014/main" val="1697613192"/>
                  </a:ext>
                </a:extLst>
              </a:tr>
              <a:tr h="567648">
                <a:tc>
                  <a:txBody>
                    <a:bodyPr/>
                    <a:lstStyle/>
                    <a:p>
                      <a:r>
                        <a:rPr lang="en-US" sz="2400" b="1" dirty="0">
                          <a:latin typeface="Arial" panose="020B0604020202020204" pitchFamily="34" charset="0"/>
                          <a:cs typeface="Arial" panose="020B0604020202020204" pitchFamily="34" charset="0"/>
                        </a:rPr>
                        <a:t>AUC</a:t>
                      </a:r>
                    </a:p>
                  </a:txBody>
                  <a:tcPr/>
                </a:tc>
                <a:tc>
                  <a:txBody>
                    <a:bodyPr/>
                    <a:lstStyle/>
                    <a:p>
                      <a:r>
                        <a:rPr lang="en-US" sz="2400" b="1" dirty="0">
                          <a:solidFill>
                            <a:srgbClr val="7030A0"/>
                          </a:solidFill>
                          <a:latin typeface="Arial" panose="020B0604020202020204" pitchFamily="34" charset="0"/>
                          <a:cs typeface="Arial" panose="020B0604020202020204" pitchFamily="34" charset="0"/>
                        </a:rPr>
                        <a:t>0.90</a:t>
                      </a:r>
                    </a:p>
                  </a:txBody>
                  <a:tcPr/>
                </a:tc>
                <a:tc>
                  <a:txBody>
                    <a:bodyPr/>
                    <a:lstStyle/>
                    <a:p>
                      <a:r>
                        <a:rPr lang="en-US" sz="2400" b="1" dirty="0">
                          <a:solidFill>
                            <a:srgbClr val="0000FF"/>
                          </a:solidFill>
                          <a:latin typeface="Arial" panose="020B0604020202020204" pitchFamily="34" charset="0"/>
                          <a:cs typeface="Arial" panose="020B0604020202020204" pitchFamily="34" charset="0"/>
                        </a:rPr>
                        <a:t>0.91</a:t>
                      </a:r>
                    </a:p>
                  </a:txBody>
                  <a:tcPr/>
                </a:tc>
                <a:tc>
                  <a:txBody>
                    <a:bodyPr/>
                    <a:lstStyle/>
                    <a:p>
                      <a:r>
                        <a:rPr lang="en-US" sz="2400" b="1" dirty="0">
                          <a:solidFill>
                            <a:schemeClr val="accent2"/>
                          </a:solidFill>
                          <a:latin typeface="Arial" panose="020B0604020202020204" pitchFamily="34" charset="0"/>
                          <a:cs typeface="Arial" panose="020B0604020202020204" pitchFamily="34" charset="0"/>
                        </a:rPr>
                        <a:t>0.93</a:t>
                      </a:r>
                    </a:p>
                  </a:txBody>
                  <a:tcPr/>
                </a:tc>
                <a:extLst>
                  <a:ext uri="{0D108BD9-81ED-4DB2-BD59-A6C34878D82A}">
                    <a16:rowId xmlns:a16="http://schemas.microsoft.com/office/drawing/2014/main" val="3039841855"/>
                  </a:ext>
                </a:extLst>
              </a:tr>
              <a:tr h="567648">
                <a:tc>
                  <a:txBody>
                    <a:bodyPr/>
                    <a:lstStyle/>
                    <a:p>
                      <a:endParaRPr lang="en-US" sz="2400" b="1">
                        <a:latin typeface="Arial" panose="020B0604020202020204" pitchFamily="34" charset="0"/>
                        <a:cs typeface="Arial" panose="020B0604020202020204" pitchFamily="34" charset="0"/>
                      </a:endParaRPr>
                    </a:p>
                  </a:txBody>
                  <a:tcPr/>
                </a:tc>
                <a:tc>
                  <a:txBody>
                    <a:bodyPr/>
                    <a:lstStyle/>
                    <a:p>
                      <a:endParaRPr lang="en-US" sz="2400" b="1" dirty="0">
                        <a:solidFill>
                          <a:srgbClr val="7030A0"/>
                        </a:solidFill>
                        <a:latin typeface="Arial" panose="020B0604020202020204" pitchFamily="34" charset="0"/>
                        <a:cs typeface="Arial" panose="020B0604020202020204" pitchFamily="34" charset="0"/>
                      </a:endParaRPr>
                    </a:p>
                  </a:txBody>
                  <a:tcPr/>
                </a:tc>
                <a:tc>
                  <a:txBody>
                    <a:bodyPr/>
                    <a:lstStyle/>
                    <a:p>
                      <a:endParaRPr lang="en-US" sz="2400" b="1" dirty="0">
                        <a:solidFill>
                          <a:srgbClr val="0000FF"/>
                        </a:solidFill>
                        <a:latin typeface="Arial" panose="020B0604020202020204" pitchFamily="34" charset="0"/>
                        <a:cs typeface="Arial" panose="020B0604020202020204" pitchFamily="34" charset="0"/>
                      </a:endParaRPr>
                    </a:p>
                  </a:txBody>
                  <a:tcPr/>
                </a:tc>
                <a:tc>
                  <a:txBody>
                    <a:bodyPr/>
                    <a:lstStyle/>
                    <a:p>
                      <a:endParaRPr lang="en-US" sz="2400" b="1" dirty="0">
                        <a:solidFill>
                          <a:schemeClr val="accent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56333522"/>
                  </a:ext>
                </a:extLst>
              </a:tr>
              <a:tr h="567648">
                <a:tc>
                  <a:txBody>
                    <a:bodyPr/>
                    <a:lstStyle/>
                    <a:p>
                      <a:r>
                        <a:rPr lang="en-US" sz="2400" b="1" dirty="0">
                          <a:latin typeface="Arial" panose="020B0604020202020204" pitchFamily="34" charset="0"/>
                          <a:cs typeface="Arial" panose="020B0604020202020204" pitchFamily="34" charset="0"/>
                        </a:rPr>
                        <a:t>Sensitivity</a:t>
                      </a:r>
                    </a:p>
                  </a:txBody>
                  <a:tcPr/>
                </a:tc>
                <a:tc>
                  <a:txBody>
                    <a:bodyPr/>
                    <a:lstStyle/>
                    <a:p>
                      <a:r>
                        <a:rPr lang="en-US" sz="2400" b="1" dirty="0">
                          <a:solidFill>
                            <a:srgbClr val="7030A0"/>
                          </a:solidFill>
                          <a:latin typeface="Arial" panose="020B0604020202020204" pitchFamily="34" charset="0"/>
                          <a:cs typeface="Arial" panose="020B0604020202020204" pitchFamily="34" charset="0"/>
                        </a:rPr>
                        <a:t>0.79</a:t>
                      </a:r>
                    </a:p>
                  </a:txBody>
                  <a:tcPr/>
                </a:tc>
                <a:tc>
                  <a:txBody>
                    <a:bodyPr/>
                    <a:lstStyle/>
                    <a:p>
                      <a:r>
                        <a:rPr lang="en-US" sz="2400" b="1" dirty="0">
                          <a:solidFill>
                            <a:srgbClr val="0000FF"/>
                          </a:solidFill>
                          <a:latin typeface="Arial" panose="020B0604020202020204" pitchFamily="34" charset="0"/>
                          <a:cs typeface="Arial" panose="020B0604020202020204" pitchFamily="34" charset="0"/>
                        </a:rPr>
                        <a:t>0.81</a:t>
                      </a:r>
                    </a:p>
                  </a:txBody>
                  <a:tcPr/>
                </a:tc>
                <a:tc>
                  <a:txBody>
                    <a:bodyPr/>
                    <a:lstStyle/>
                    <a:p>
                      <a:r>
                        <a:rPr lang="en-US" sz="2400" b="1" dirty="0">
                          <a:solidFill>
                            <a:schemeClr val="accent2"/>
                          </a:solidFill>
                          <a:latin typeface="Arial" panose="020B0604020202020204" pitchFamily="34" charset="0"/>
                          <a:cs typeface="Arial" panose="020B0604020202020204" pitchFamily="34" charset="0"/>
                        </a:rPr>
                        <a:t>0.84</a:t>
                      </a:r>
                    </a:p>
                  </a:txBody>
                  <a:tcPr/>
                </a:tc>
                <a:extLst>
                  <a:ext uri="{0D108BD9-81ED-4DB2-BD59-A6C34878D82A}">
                    <a16:rowId xmlns:a16="http://schemas.microsoft.com/office/drawing/2014/main" val="4206345909"/>
                  </a:ext>
                </a:extLst>
              </a:tr>
              <a:tr h="567648">
                <a:tc>
                  <a:txBody>
                    <a:bodyPr/>
                    <a:lstStyle/>
                    <a:p>
                      <a:r>
                        <a:rPr lang="en-US" sz="2400" b="1" dirty="0">
                          <a:latin typeface="Arial" panose="020B0604020202020204" pitchFamily="34" charset="0"/>
                          <a:cs typeface="Arial" panose="020B0604020202020204" pitchFamily="34" charset="0"/>
                        </a:rPr>
                        <a:t>Specificity</a:t>
                      </a:r>
                    </a:p>
                  </a:txBody>
                  <a:tcPr/>
                </a:tc>
                <a:tc>
                  <a:txBody>
                    <a:bodyPr/>
                    <a:lstStyle/>
                    <a:p>
                      <a:r>
                        <a:rPr lang="en-US" sz="2400" b="1" dirty="0">
                          <a:solidFill>
                            <a:srgbClr val="7030A0"/>
                          </a:solidFill>
                          <a:latin typeface="Arial" panose="020B0604020202020204" pitchFamily="34" charset="0"/>
                          <a:cs typeface="Arial" panose="020B0604020202020204" pitchFamily="34" charset="0"/>
                        </a:rPr>
                        <a:t>0.86</a:t>
                      </a:r>
                    </a:p>
                  </a:txBody>
                  <a:tcPr/>
                </a:tc>
                <a:tc>
                  <a:txBody>
                    <a:bodyPr/>
                    <a:lstStyle/>
                    <a:p>
                      <a:r>
                        <a:rPr lang="en-US" sz="2400" b="1" dirty="0">
                          <a:solidFill>
                            <a:srgbClr val="0000FF"/>
                          </a:solidFill>
                          <a:latin typeface="Arial" panose="020B0604020202020204" pitchFamily="34" charset="0"/>
                          <a:cs typeface="Arial" panose="020B0604020202020204" pitchFamily="34" charset="0"/>
                        </a:rPr>
                        <a:t>0.86</a:t>
                      </a:r>
                    </a:p>
                  </a:txBody>
                  <a:tcPr/>
                </a:tc>
                <a:tc>
                  <a:txBody>
                    <a:bodyPr/>
                    <a:lstStyle/>
                    <a:p>
                      <a:r>
                        <a:rPr lang="en-US" sz="2400" b="1" dirty="0">
                          <a:solidFill>
                            <a:schemeClr val="accent2"/>
                          </a:solidFill>
                          <a:latin typeface="Arial" panose="020B0604020202020204" pitchFamily="34" charset="0"/>
                          <a:cs typeface="Arial" panose="020B0604020202020204" pitchFamily="34" charset="0"/>
                        </a:rPr>
                        <a:t>0.87</a:t>
                      </a:r>
                    </a:p>
                  </a:txBody>
                  <a:tcPr/>
                </a:tc>
                <a:extLst>
                  <a:ext uri="{0D108BD9-81ED-4DB2-BD59-A6C34878D82A}">
                    <a16:rowId xmlns:a16="http://schemas.microsoft.com/office/drawing/2014/main" val="2462751255"/>
                  </a:ext>
                </a:extLst>
              </a:tr>
              <a:tr h="567648">
                <a:tc>
                  <a:txBody>
                    <a:bodyPr/>
                    <a:lstStyle/>
                    <a:p>
                      <a:r>
                        <a:rPr lang="en-US" sz="2400" b="1" dirty="0">
                          <a:latin typeface="Arial" panose="020B0604020202020204" pitchFamily="34" charset="0"/>
                          <a:cs typeface="Arial" panose="020B0604020202020204" pitchFamily="34" charset="0"/>
                        </a:rPr>
                        <a:t>Balanced accuracy</a:t>
                      </a:r>
                    </a:p>
                  </a:txBody>
                  <a:tcPr/>
                </a:tc>
                <a:tc>
                  <a:txBody>
                    <a:bodyPr/>
                    <a:lstStyle/>
                    <a:p>
                      <a:r>
                        <a:rPr lang="en-US" sz="2400" b="1" dirty="0">
                          <a:solidFill>
                            <a:srgbClr val="7030A0"/>
                          </a:solidFill>
                          <a:latin typeface="Arial" panose="020B0604020202020204" pitchFamily="34" charset="0"/>
                          <a:cs typeface="Arial" panose="020B0604020202020204" pitchFamily="34" charset="0"/>
                        </a:rPr>
                        <a:t>0.82</a:t>
                      </a:r>
                    </a:p>
                  </a:txBody>
                  <a:tcPr/>
                </a:tc>
                <a:tc>
                  <a:txBody>
                    <a:bodyPr/>
                    <a:lstStyle/>
                    <a:p>
                      <a:r>
                        <a:rPr lang="en-US" sz="2400" b="1" dirty="0">
                          <a:solidFill>
                            <a:srgbClr val="0000FF"/>
                          </a:solidFill>
                          <a:latin typeface="Arial" panose="020B0604020202020204" pitchFamily="34" charset="0"/>
                          <a:cs typeface="Arial" panose="020B0604020202020204" pitchFamily="34" charset="0"/>
                        </a:rPr>
                        <a:t>0.83</a:t>
                      </a:r>
                    </a:p>
                  </a:txBody>
                  <a:tcPr/>
                </a:tc>
                <a:tc>
                  <a:txBody>
                    <a:bodyPr/>
                    <a:lstStyle/>
                    <a:p>
                      <a:r>
                        <a:rPr lang="en-US" sz="2400" b="1" dirty="0">
                          <a:solidFill>
                            <a:schemeClr val="accent2"/>
                          </a:solidFill>
                          <a:latin typeface="Arial" panose="020B0604020202020204" pitchFamily="34" charset="0"/>
                          <a:cs typeface="Arial" panose="020B0604020202020204" pitchFamily="34" charset="0"/>
                        </a:rPr>
                        <a:t>0.86</a:t>
                      </a:r>
                    </a:p>
                  </a:txBody>
                  <a:tcPr/>
                </a:tc>
                <a:extLst>
                  <a:ext uri="{0D108BD9-81ED-4DB2-BD59-A6C34878D82A}">
                    <a16:rowId xmlns:a16="http://schemas.microsoft.com/office/drawing/2014/main" val="1360667483"/>
                  </a:ext>
                </a:extLst>
              </a:tr>
              <a:tr h="567648">
                <a:tc>
                  <a:txBody>
                    <a:bodyPr/>
                    <a:lstStyle/>
                    <a:p>
                      <a:endParaRPr lang="en-US" sz="2400" b="1" dirty="0">
                        <a:latin typeface="Arial" panose="020B0604020202020204" pitchFamily="34" charset="0"/>
                        <a:cs typeface="Arial" panose="020B0604020202020204" pitchFamily="34" charset="0"/>
                      </a:endParaRPr>
                    </a:p>
                  </a:txBody>
                  <a:tcPr/>
                </a:tc>
                <a:tc>
                  <a:txBody>
                    <a:bodyPr/>
                    <a:lstStyle/>
                    <a:p>
                      <a:endParaRPr lang="en-US" sz="2400" b="1" dirty="0">
                        <a:solidFill>
                          <a:srgbClr val="7030A0"/>
                        </a:solidFill>
                        <a:latin typeface="Arial" panose="020B0604020202020204" pitchFamily="34" charset="0"/>
                        <a:cs typeface="Arial" panose="020B0604020202020204" pitchFamily="34" charset="0"/>
                      </a:endParaRPr>
                    </a:p>
                  </a:txBody>
                  <a:tcPr/>
                </a:tc>
                <a:tc>
                  <a:txBody>
                    <a:bodyPr/>
                    <a:lstStyle/>
                    <a:p>
                      <a:endParaRPr lang="en-US" sz="2400" b="1" dirty="0">
                        <a:solidFill>
                          <a:srgbClr val="0000FF"/>
                        </a:solidFill>
                        <a:latin typeface="Arial" panose="020B0604020202020204" pitchFamily="34" charset="0"/>
                        <a:cs typeface="Arial" panose="020B0604020202020204" pitchFamily="34" charset="0"/>
                      </a:endParaRPr>
                    </a:p>
                  </a:txBody>
                  <a:tcPr/>
                </a:tc>
                <a:tc>
                  <a:txBody>
                    <a:bodyPr/>
                    <a:lstStyle/>
                    <a:p>
                      <a:endParaRPr lang="en-US" sz="2400" b="1" dirty="0">
                        <a:solidFill>
                          <a:schemeClr val="accent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18875293"/>
                  </a:ext>
                </a:extLst>
              </a:tr>
              <a:tr h="567648">
                <a:tc>
                  <a:txBody>
                    <a:bodyPr/>
                    <a:lstStyle/>
                    <a:p>
                      <a:r>
                        <a:rPr lang="en-US" sz="2400" b="1" dirty="0">
                          <a:solidFill>
                            <a:schemeClr val="tx1"/>
                          </a:solidFill>
                          <a:latin typeface="Arial" panose="020B0604020202020204" pitchFamily="34" charset="0"/>
                          <a:cs typeface="Arial" panose="020B0604020202020204" pitchFamily="34" charset="0"/>
                        </a:rPr>
                        <a:t>PPV</a:t>
                      </a:r>
                    </a:p>
                  </a:txBody>
                  <a:tcPr/>
                </a:tc>
                <a:tc>
                  <a:txBody>
                    <a:bodyPr/>
                    <a:lstStyle/>
                    <a:p>
                      <a:r>
                        <a:rPr lang="en-US" sz="2400" b="1" dirty="0">
                          <a:solidFill>
                            <a:srgbClr val="7030A0"/>
                          </a:solidFill>
                          <a:latin typeface="Arial" panose="020B0604020202020204" pitchFamily="34" charset="0"/>
                          <a:cs typeface="Arial" panose="020B0604020202020204" pitchFamily="34" charset="0"/>
                        </a:rPr>
                        <a:t>0.65</a:t>
                      </a:r>
                    </a:p>
                  </a:txBody>
                  <a:tcPr/>
                </a:tc>
                <a:tc>
                  <a:txBody>
                    <a:bodyPr/>
                    <a:lstStyle/>
                    <a:p>
                      <a:r>
                        <a:rPr lang="en-US" sz="2400" b="1" dirty="0">
                          <a:solidFill>
                            <a:srgbClr val="0000FF"/>
                          </a:solidFill>
                          <a:latin typeface="Arial" panose="020B0604020202020204" pitchFamily="34" charset="0"/>
                          <a:cs typeface="Arial" panose="020B0604020202020204" pitchFamily="34" charset="0"/>
                        </a:rPr>
                        <a:t>0.32</a:t>
                      </a:r>
                    </a:p>
                  </a:txBody>
                  <a:tcPr/>
                </a:tc>
                <a:tc>
                  <a:txBody>
                    <a:bodyPr/>
                    <a:lstStyle/>
                    <a:p>
                      <a:r>
                        <a:rPr lang="en-US" sz="2400" b="1" dirty="0">
                          <a:solidFill>
                            <a:schemeClr val="accent2"/>
                          </a:solidFill>
                          <a:latin typeface="Arial" panose="020B0604020202020204" pitchFamily="34" charset="0"/>
                          <a:cs typeface="Arial" panose="020B0604020202020204" pitchFamily="34" charset="0"/>
                        </a:rPr>
                        <a:t>0.02</a:t>
                      </a:r>
                    </a:p>
                  </a:txBody>
                  <a:tcPr/>
                </a:tc>
                <a:extLst>
                  <a:ext uri="{0D108BD9-81ED-4DB2-BD59-A6C34878D82A}">
                    <a16:rowId xmlns:a16="http://schemas.microsoft.com/office/drawing/2014/main" val="1202809590"/>
                  </a:ext>
                </a:extLst>
              </a:tr>
            </a:tbl>
          </a:graphicData>
        </a:graphic>
      </p:graphicFrame>
      <p:cxnSp>
        <p:nvCxnSpPr>
          <p:cNvPr id="5" name="Straight Connector 4">
            <a:extLst>
              <a:ext uri="{FF2B5EF4-FFF2-40B4-BE49-F238E27FC236}">
                <a16:creationId xmlns:a16="http://schemas.microsoft.com/office/drawing/2014/main" id="{CA7F0FE5-5F11-43C4-A266-C31FCA9D0CB9}"/>
              </a:ext>
            </a:extLst>
          </p:cNvPr>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85A41DA-8C0F-4B43-848D-8A47CF0CE49A}"/>
              </a:ext>
            </a:extLst>
          </p:cNvPr>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Positive Predictive Value (PPV)</a:t>
            </a:r>
          </a:p>
        </p:txBody>
      </p:sp>
      <p:sp>
        <p:nvSpPr>
          <p:cNvPr id="8" name="TextBox 7">
            <a:extLst>
              <a:ext uri="{FF2B5EF4-FFF2-40B4-BE49-F238E27FC236}">
                <a16:creationId xmlns:a16="http://schemas.microsoft.com/office/drawing/2014/main" id="{53BD1B17-A270-4F82-98B2-223B9B181C0F}"/>
              </a:ext>
            </a:extLst>
          </p:cNvPr>
          <p:cNvSpPr txBox="1"/>
          <p:nvPr/>
        </p:nvSpPr>
        <p:spPr>
          <a:xfrm>
            <a:off x="9040479" y="5700534"/>
            <a:ext cx="2323072"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 Lapse: </a:t>
            </a:r>
            <a:r>
              <a:rPr lang="en-US" sz="2400" b="1" dirty="0">
                <a:solidFill>
                  <a:schemeClr val="accent2"/>
                </a:solidFill>
                <a:latin typeface="Arial" panose="020B0604020202020204" pitchFamily="34" charset="0"/>
                <a:cs typeface="Arial" panose="020B0604020202020204" pitchFamily="34" charset="0"/>
              </a:rPr>
              <a:t>0.4%</a:t>
            </a:r>
          </a:p>
        </p:txBody>
      </p:sp>
      <p:sp>
        <p:nvSpPr>
          <p:cNvPr id="9" name="TextBox 8">
            <a:extLst>
              <a:ext uri="{FF2B5EF4-FFF2-40B4-BE49-F238E27FC236}">
                <a16:creationId xmlns:a16="http://schemas.microsoft.com/office/drawing/2014/main" id="{7DF95E65-AC0B-4CB6-B08E-8E255A7EAF6F}"/>
              </a:ext>
            </a:extLst>
          </p:cNvPr>
          <p:cNvSpPr txBox="1"/>
          <p:nvPr/>
        </p:nvSpPr>
        <p:spPr>
          <a:xfrm>
            <a:off x="6133779" y="5700534"/>
            <a:ext cx="2323072"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 Lapse: </a:t>
            </a:r>
            <a:r>
              <a:rPr lang="en-US" sz="2400" b="1" dirty="0">
                <a:solidFill>
                  <a:srgbClr val="0000FF"/>
                </a:solidFill>
                <a:latin typeface="Arial" panose="020B0604020202020204" pitchFamily="34" charset="0"/>
                <a:cs typeface="Arial" panose="020B0604020202020204" pitchFamily="34" charset="0"/>
              </a:rPr>
              <a:t>7.7%</a:t>
            </a:r>
          </a:p>
        </p:txBody>
      </p:sp>
      <p:sp>
        <p:nvSpPr>
          <p:cNvPr id="10" name="TextBox 9">
            <a:extLst>
              <a:ext uri="{FF2B5EF4-FFF2-40B4-BE49-F238E27FC236}">
                <a16:creationId xmlns:a16="http://schemas.microsoft.com/office/drawing/2014/main" id="{C68C3B93-07C5-46D7-B1BE-131AB9517867}"/>
              </a:ext>
            </a:extLst>
          </p:cNvPr>
          <p:cNvSpPr txBox="1"/>
          <p:nvPr/>
        </p:nvSpPr>
        <p:spPr>
          <a:xfrm>
            <a:off x="3149012" y="5700534"/>
            <a:ext cx="2494594"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 Lapse: </a:t>
            </a:r>
            <a:r>
              <a:rPr lang="en-US" sz="2400" b="1" dirty="0">
                <a:solidFill>
                  <a:srgbClr val="7030A0"/>
                </a:solidFill>
                <a:latin typeface="Arial" panose="020B0604020202020204" pitchFamily="34" charset="0"/>
                <a:cs typeface="Arial" panose="020B0604020202020204" pitchFamily="34" charset="0"/>
              </a:rPr>
              <a:t>25.4%</a:t>
            </a:r>
          </a:p>
        </p:txBody>
      </p:sp>
    </p:spTree>
    <p:extLst>
      <p:ext uri="{BB962C8B-B14F-4D97-AF65-F5344CB8AC3E}">
        <p14:creationId xmlns:p14="http://schemas.microsoft.com/office/powerpoint/2010/main" val="2662839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Impact of Decision Thresholds on Performance:  1 day</a:t>
            </a:r>
          </a:p>
        </p:txBody>
      </p:sp>
      <p:graphicFrame>
        <p:nvGraphicFramePr>
          <p:cNvPr id="6" name="Table 5">
            <a:extLst>
              <a:ext uri="{FF2B5EF4-FFF2-40B4-BE49-F238E27FC236}">
                <a16:creationId xmlns:a16="http://schemas.microsoft.com/office/drawing/2014/main" id="{38E4E0BB-5F0D-4734-BB60-CEFDEBF0D7F8}"/>
              </a:ext>
            </a:extLst>
          </p:cNvPr>
          <p:cNvGraphicFramePr>
            <a:graphicFrameLocks noGrp="1"/>
          </p:cNvGraphicFramePr>
          <p:nvPr>
            <p:extLst>
              <p:ext uri="{D42A27DB-BD31-4B8C-83A1-F6EECF244321}">
                <p14:modId xmlns:p14="http://schemas.microsoft.com/office/powerpoint/2010/main" val="4098517604"/>
              </p:ext>
            </p:extLst>
          </p:nvPr>
        </p:nvGraphicFramePr>
        <p:xfrm>
          <a:off x="6354046" y="2654794"/>
          <a:ext cx="5692647" cy="1854200"/>
        </p:xfrm>
        <a:graphic>
          <a:graphicData uri="http://schemas.openxmlformats.org/drawingml/2006/table">
            <a:tbl>
              <a:tblPr firstRow="1" bandRow="1">
                <a:tableStyleId>{5C22544A-7EE6-4342-B048-85BDC9FD1C3A}</a:tableStyleId>
              </a:tblPr>
              <a:tblGrid>
                <a:gridCol w="1897549">
                  <a:extLst>
                    <a:ext uri="{9D8B030D-6E8A-4147-A177-3AD203B41FA5}">
                      <a16:colId xmlns:a16="http://schemas.microsoft.com/office/drawing/2014/main" val="3920383164"/>
                    </a:ext>
                  </a:extLst>
                </a:gridCol>
                <a:gridCol w="1897549">
                  <a:extLst>
                    <a:ext uri="{9D8B030D-6E8A-4147-A177-3AD203B41FA5}">
                      <a16:colId xmlns:a16="http://schemas.microsoft.com/office/drawing/2014/main" val="832084853"/>
                    </a:ext>
                  </a:extLst>
                </a:gridCol>
                <a:gridCol w="1897549">
                  <a:extLst>
                    <a:ext uri="{9D8B030D-6E8A-4147-A177-3AD203B41FA5}">
                      <a16:colId xmlns:a16="http://schemas.microsoft.com/office/drawing/2014/main" val="2463187339"/>
                    </a:ext>
                  </a:extLst>
                </a:gridCol>
              </a:tblGrid>
              <a:tr h="370840">
                <a:tc>
                  <a:txBody>
                    <a:bodyPr/>
                    <a:lstStyle/>
                    <a:p>
                      <a:endParaRPr lang="en-US" sz="1800" b="1" dirty="0">
                        <a:latin typeface="Arial" panose="020B0604020202020204" pitchFamily="34" charset="0"/>
                        <a:cs typeface="Arial" panose="020B0604020202020204" pitchFamily="34" charset="0"/>
                      </a:endParaRPr>
                    </a:p>
                  </a:txBody>
                  <a:tcPr/>
                </a:tc>
                <a:tc>
                  <a:txBody>
                    <a:bodyPr/>
                    <a:lstStyle/>
                    <a:p>
                      <a:r>
                        <a:rPr lang="en-US" sz="1800" b="1" dirty="0">
                          <a:solidFill>
                            <a:schemeClr val="tx1"/>
                          </a:solidFill>
                          <a:latin typeface="Arial" panose="020B0604020202020204" pitchFamily="34" charset="0"/>
                          <a:cs typeface="Arial" panose="020B0604020202020204" pitchFamily="34" charset="0"/>
                        </a:rPr>
                        <a:t>Threshold = </a:t>
                      </a:r>
                      <a:r>
                        <a:rPr lang="en-US" sz="1800" b="1" dirty="0">
                          <a:solidFill>
                            <a:srgbClr val="FF0000"/>
                          </a:solidFill>
                          <a:latin typeface="Arial" panose="020B0604020202020204" pitchFamily="34" charset="0"/>
                          <a:cs typeface="Arial" panose="020B0604020202020204" pitchFamily="34" charset="0"/>
                        </a:rPr>
                        <a:t>.50</a:t>
                      </a:r>
                    </a:p>
                  </a:txBody>
                  <a:tcPr/>
                </a:tc>
                <a:tc>
                  <a:txBody>
                    <a:bodyPr/>
                    <a:lstStyle/>
                    <a:p>
                      <a:endParaRPr lang="en-US" sz="1800" b="1" dirty="0">
                        <a:solidFill>
                          <a:schemeClr val="accent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2392529"/>
                  </a:ext>
                </a:extLst>
              </a:tr>
              <a:tr h="370840">
                <a:tc>
                  <a:txBody>
                    <a:bodyPr/>
                    <a:lstStyle/>
                    <a:p>
                      <a:r>
                        <a:rPr lang="en-US" sz="1800" b="1" dirty="0">
                          <a:latin typeface="Arial" panose="020B0604020202020204" pitchFamily="34" charset="0"/>
                          <a:cs typeface="Arial" panose="020B0604020202020204" pitchFamily="34" charset="0"/>
                        </a:rPr>
                        <a:t>Sensitivity</a:t>
                      </a:r>
                    </a:p>
                  </a:txBody>
                  <a:tcPr/>
                </a:tc>
                <a:tc>
                  <a:txBody>
                    <a:bodyPr/>
                    <a:lstStyle/>
                    <a:p>
                      <a:r>
                        <a:rPr lang="en-US" sz="1800" b="1" dirty="0">
                          <a:latin typeface="Arial" panose="020B0604020202020204" pitchFamily="34" charset="0"/>
                          <a:cs typeface="Arial" panose="020B0604020202020204" pitchFamily="34" charset="0"/>
                        </a:rPr>
                        <a:t>0.81</a:t>
                      </a:r>
                    </a:p>
                  </a:txBody>
                  <a:tcPr/>
                </a:tc>
                <a:tc>
                  <a:txBody>
                    <a:bodyPr/>
                    <a:lstStyle/>
                    <a:p>
                      <a:endParaRPr lang="en-US" sz="1800" b="1" dirty="0">
                        <a:solidFill>
                          <a:schemeClr val="accent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84594253"/>
                  </a:ext>
                </a:extLst>
              </a:tr>
              <a:tr h="370840">
                <a:tc>
                  <a:txBody>
                    <a:bodyPr/>
                    <a:lstStyle/>
                    <a:p>
                      <a:r>
                        <a:rPr lang="en-US" sz="1800" b="1" dirty="0">
                          <a:latin typeface="Arial" panose="020B0604020202020204" pitchFamily="34" charset="0"/>
                          <a:cs typeface="Arial" panose="020B0604020202020204" pitchFamily="34" charset="0"/>
                        </a:rPr>
                        <a:t>Specificity</a:t>
                      </a:r>
                    </a:p>
                  </a:txBody>
                  <a:tcPr/>
                </a:tc>
                <a:tc>
                  <a:txBody>
                    <a:bodyPr/>
                    <a:lstStyle/>
                    <a:p>
                      <a:r>
                        <a:rPr lang="en-US" sz="1800" b="1" dirty="0">
                          <a:latin typeface="Arial" panose="020B0604020202020204" pitchFamily="34" charset="0"/>
                          <a:cs typeface="Arial" panose="020B0604020202020204" pitchFamily="34" charset="0"/>
                        </a:rPr>
                        <a:t>0.86</a:t>
                      </a:r>
                    </a:p>
                  </a:txBody>
                  <a:tcPr/>
                </a:tc>
                <a:tc>
                  <a:txBody>
                    <a:bodyPr/>
                    <a:lstStyle/>
                    <a:p>
                      <a:endParaRPr lang="en-US" sz="1800" b="1" dirty="0">
                        <a:solidFill>
                          <a:schemeClr val="accent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50670402"/>
                  </a:ext>
                </a:extLst>
              </a:tr>
              <a:tr h="370840">
                <a:tc>
                  <a:txBody>
                    <a:bodyPr/>
                    <a:lstStyle/>
                    <a:p>
                      <a:endParaRPr lang="en-US" sz="1800" b="1">
                        <a:latin typeface="Arial" panose="020B0604020202020204" pitchFamily="34" charset="0"/>
                        <a:cs typeface="Arial" panose="020B0604020202020204" pitchFamily="34" charset="0"/>
                      </a:endParaRPr>
                    </a:p>
                  </a:txBody>
                  <a:tcPr/>
                </a:tc>
                <a:tc>
                  <a:txBody>
                    <a:bodyPr/>
                    <a:lstStyle/>
                    <a:p>
                      <a:endParaRPr lang="en-US" sz="1800" b="1">
                        <a:latin typeface="Arial" panose="020B0604020202020204" pitchFamily="34" charset="0"/>
                        <a:cs typeface="Arial" panose="020B0604020202020204" pitchFamily="34" charset="0"/>
                      </a:endParaRPr>
                    </a:p>
                  </a:txBody>
                  <a:tcPr/>
                </a:tc>
                <a:tc>
                  <a:txBody>
                    <a:bodyPr/>
                    <a:lstStyle/>
                    <a:p>
                      <a:endParaRPr lang="en-US" sz="1800" b="1" dirty="0">
                        <a:solidFill>
                          <a:schemeClr val="accent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91645616"/>
                  </a:ext>
                </a:extLst>
              </a:tr>
              <a:tr h="370840">
                <a:tc>
                  <a:txBody>
                    <a:bodyPr/>
                    <a:lstStyle/>
                    <a:p>
                      <a:r>
                        <a:rPr lang="en-US" sz="1800" b="1" dirty="0">
                          <a:latin typeface="Arial" panose="020B0604020202020204" pitchFamily="34" charset="0"/>
                          <a:cs typeface="Arial" panose="020B0604020202020204" pitchFamily="34" charset="0"/>
                        </a:rPr>
                        <a:t>PPV</a:t>
                      </a:r>
                    </a:p>
                  </a:txBody>
                  <a:tcPr/>
                </a:tc>
                <a:tc>
                  <a:txBody>
                    <a:bodyPr/>
                    <a:lstStyle/>
                    <a:p>
                      <a:r>
                        <a:rPr lang="en-US" sz="1800" b="1" dirty="0">
                          <a:solidFill>
                            <a:srgbClr val="FF0000"/>
                          </a:solidFill>
                          <a:latin typeface="Arial" panose="020B0604020202020204" pitchFamily="34" charset="0"/>
                          <a:cs typeface="Arial" panose="020B0604020202020204" pitchFamily="34" charset="0"/>
                        </a:rPr>
                        <a:t>0.32</a:t>
                      </a:r>
                    </a:p>
                  </a:txBody>
                  <a:tcPr/>
                </a:tc>
                <a:tc>
                  <a:txBody>
                    <a:bodyPr/>
                    <a:lstStyle/>
                    <a:p>
                      <a:endParaRPr lang="en-US" sz="1800" b="1" dirty="0">
                        <a:solidFill>
                          <a:schemeClr val="accent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33164240"/>
                  </a:ext>
                </a:extLst>
              </a:tr>
            </a:tbl>
          </a:graphicData>
        </a:graphic>
      </p:graphicFrame>
      <p:pic>
        <p:nvPicPr>
          <p:cNvPr id="8" name="Picture 7">
            <a:extLst>
              <a:ext uri="{FF2B5EF4-FFF2-40B4-BE49-F238E27FC236}">
                <a16:creationId xmlns:a16="http://schemas.microsoft.com/office/drawing/2014/main" id="{FCDF5DA0-1630-4559-8581-5EA77E943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388"/>
            <a:ext cx="5943612" cy="5943612"/>
          </a:xfrm>
          <a:prstGeom prst="rect">
            <a:avLst/>
          </a:prstGeom>
        </p:spPr>
      </p:pic>
      <p:cxnSp>
        <p:nvCxnSpPr>
          <p:cNvPr id="4" name="Straight Connector 3"/>
          <p:cNvCxnSpPr/>
          <p:nvPr/>
        </p:nvCxnSpPr>
        <p:spPr>
          <a:xfrm flipH="1">
            <a:off x="3295650" y="800100"/>
            <a:ext cx="6119" cy="5562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179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Impact of Thresholds on Performance:  1 day</a:t>
            </a:r>
          </a:p>
        </p:txBody>
      </p:sp>
      <p:graphicFrame>
        <p:nvGraphicFramePr>
          <p:cNvPr id="6" name="Table 5">
            <a:extLst>
              <a:ext uri="{FF2B5EF4-FFF2-40B4-BE49-F238E27FC236}">
                <a16:creationId xmlns:a16="http://schemas.microsoft.com/office/drawing/2014/main" id="{38E4E0BB-5F0D-4734-BB60-CEFDEBF0D7F8}"/>
              </a:ext>
            </a:extLst>
          </p:cNvPr>
          <p:cNvGraphicFramePr>
            <a:graphicFrameLocks noGrp="1"/>
          </p:cNvGraphicFramePr>
          <p:nvPr>
            <p:extLst>
              <p:ext uri="{D42A27DB-BD31-4B8C-83A1-F6EECF244321}">
                <p14:modId xmlns:p14="http://schemas.microsoft.com/office/powerpoint/2010/main" val="2555115524"/>
              </p:ext>
            </p:extLst>
          </p:nvPr>
        </p:nvGraphicFramePr>
        <p:xfrm>
          <a:off x="6354046" y="2654794"/>
          <a:ext cx="5692647" cy="1854200"/>
        </p:xfrm>
        <a:graphic>
          <a:graphicData uri="http://schemas.openxmlformats.org/drawingml/2006/table">
            <a:tbl>
              <a:tblPr firstRow="1" bandRow="1">
                <a:tableStyleId>{5C22544A-7EE6-4342-B048-85BDC9FD1C3A}</a:tableStyleId>
              </a:tblPr>
              <a:tblGrid>
                <a:gridCol w="1897549">
                  <a:extLst>
                    <a:ext uri="{9D8B030D-6E8A-4147-A177-3AD203B41FA5}">
                      <a16:colId xmlns:a16="http://schemas.microsoft.com/office/drawing/2014/main" val="3920383164"/>
                    </a:ext>
                  </a:extLst>
                </a:gridCol>
                <a:gridCol w="1897549">
                  <a:extLst>
                    <a:ext uri="{9D8B030D-6E8A-4147-A177-3AD203B41FA5}">
                      <a16:colId xmlns:a16="http://schemas.microsoft.com/office/drawing/2014/main" val="832084853"/>
                    </a:ext>
                  </a:extLst>
                </a:gridCol>
                <a:gridCol w="1897549">
                  <a:extLst>
                    <a:ext uri="{9D8B030D-6E8A-4147-A177-3AD203B41FA5}">
                      <a16:colId xmlns:a16="http://schemas.microsoft.com/office/drawing/2014/main" val="2463187339"/>
                    </a:ext>
                  </a:extLst>
                </a:gridCol>
              </a:tblGrid>
              <a:tr h="370840">
                <a:tc>
                  <a:txBody>
                    <a:bodyPr/>
                    <a:lstStyle/>
                    <a:p>
                      <a:endParaRPr lang="en-US" sz="1800" b="1" dirty="0">
                        <a:latin typeface="Arial" panose="020B0604020202020204" pitchFamily="34" charset="0"/>
                        <a:cs typeface="Arial" panose="020B0604020202020204" pitchFamily="34" charset="0"/>
                      </a:endParaRPr>
                    </a:p>
                  </a:txBody>
                  <a:tcPr/>
                </a:tc>
                <a:tc>
                  <a:txBody>
                    <a:bodyPr/>
                    <a:lstStyle/>
                    <a:p>
                      <a:r>
                        <a:rPr lang="en-US" sz="1800" b="1" dirty="0">
                          <a:solidFill>
                            <a:schemeClr val="tx1"/>
                          </a:solidFill>
                          <a:latin typeface="Arial" panose="020B0604020202020204" pitchFamily="34" charset="0"/>
                          <a:cs typeface="Arial" panose="020B0604020202020204" pitchFamily="34" charset="0"/>
                        </a:rPr>
                        <a:t>Threshold = .50</a:t>
                      </a:r>
                    </a:p>
                  </a:txBody>
                  <a:tcPr/>
                </a:tc>
                <a:tc>
                  <a:txBody>
                    <a:bodyPr/>
                    <a:lstStyle/>
                    <a:p>
                      <a:r>
                        <a:rPr lang="en-US" sz="1800" b="1" dirty="0">
                          <a:solidFill>
                            <a:schemeClr val="tx1"/>
                          </a:solidFill>
                          <a:latin typeface="Arial" panose="020B0604020202020204" pitchFamily="34" charset="0"/>
                          <a:cs typeface="Arial" panose="020B0604020202020204" pitchFamily="34" charset="0"/>
                        </a:rPr>
                        <a:t>Threshold = </a:t>
                      </a:r>
                      <a:r>
                        <a:rPr lang="en-US" sz="1800" b="1" dirty="0">
                          <a:solidFill>
                            <a:srgbClr val="FF0000"/>
                          </a:solidFill>
                          <a:latin typeface="Arial" panose="020B0604020202020204" pitchFamily="34" charset="0"/>
                          <a:cs typeface="Arial" panose="020B0604020202020204" pitchFamily="34" charset="0"/>
                        </a:rPr>
                        <a:t>.90</a:t>
                      </a:r>
                    </a:p>
                  </a:txBody>
                  <a:tcPr/>
                </a:tc>
                <a:extLst>
                  <a:ext uri="{0D108BD9-81ED-4DB2-BD59-A6C34878D82A}">
                    <a16:rowId xmlns:a16="http://schemas.microsoft.com/office/drawing/2014/main" val="2302392529"/>
                  </a:ext>
                </a:extLst>
              </a:tr>
              <a:tr h="370840">
                <a:tc>
                  <a:txBody>
                    <a:bodyPr/>
                    <a:lstStyle/>
                    <a:p>
                      <a:r>
                        <a:rPr lang="en-US" sz="1800" b="1" dirty="0">
                          <a:latin typeface="Arial" panose="020B0604020202020204" pitchFamily="34" charset="0"/>
                          <a:cs typeface="Arial" panose="020B0604020202020204" pitchFamily="34" charset="0"/>
                        </a:rPr>
                        <a:t>Sensitivity</a:t>
                      </a:r>
                    </a:p>
                  </a:txBody>
                  <a:tcPr/>
                </a:tc>
                <a:tc>
                  <a:txBody>
                    <a:bodyPr/>
                    <a:lstStyle/>
                    <a:p>
                      <a:r>
                        <a:rPr lang="en-US" sz="1800" b="1" dirty="0">
                          <a:latin typeface="Arial" panose="020B0604020202020204" pitchFamily="34" charset="0"/>
                          <a:cs typeface="Arial" panose="020B0604020202020204" pitchFamily="34" charset="0"/>
                        </a:rPr>
                        <a:t>0.81</a:t>
                      </a:r>
                    </a:p>
                  </a:txBody>
                  <a:tcPr/>
                </a:tc>
                <a:tc>
                  <a:txBody>
                    <a:bodyPr/>
                    <a:lstStyle/>
                    <a:p>
                      <a:r>
                        <a:rPr lang="en-US" sz="1800" b="1" dirty="0">
                          <a:latin typeface="Arial" panose="020B0604020202020204" pitchFamily="34" charset="0"/>
                          <a:cs typeface="Arial" panose="020B0604020202020204" pitchFamily="34" charset="0"/>
                        </a:rPr>
                        <a:t>0.40</a:t>
                      </a:r>
                    </a:p>
                  </a:txBody>
                  <a:tcPr/>
                </a:tc>
                <a:extLst>
                  <a:ext uri="{0D108BD9-81ED-4DB2-BD59-A6C34878D82A}">
                    <a16:rowId xmlns:a16="http://schemas.microsoft.com/office/drawing/2014/main" val="1684594253"/>
                  </a:ext>
                </a:extLst>
              </a:tr>
              <a:tr h="370840">
                <a:tc>
                  <a:txBody>
                    <a:bodyPr/>
                    <a:lstStyle/>
                    <a:p>
                      <a:r>
                        <a:rPr lang="en-US" sz="1800" b="1" dirty="0">
                          <a:latin typeface="Arial" panose="020B0604020202020204" pitchFamily="34" charset="0"/>
                          <a:cs typeface="Arial" panose="020B0604020202020204" pitchFamily="34" charset="0"/>
                        </a:rPr>
                        <a:t>Specificity</a:t>
                      </a:r>
                    </a:p>
                  </a:txBody>
                  <a:tcPr/>
                </a:tc>
                <a:tc>
                  <a:txBody>
                    <a:bodyPr/>
                    <a:lstStyle/>
                    <a:p>
                      <a:r>
                        <a:rPr lang="en-US" sz="1800" b="1" dirty="0">
                          <a:latin typeface="Arial" panose="020B0604020202020204" pitchFamily="34" charset="0"/>
                          <a:cs typeface="Arial" panose="020B0604020202020204" pitchFamily="34" charset="0"/>
                        </a:rPr>
                        <a:t>0.86</a:t>
                      </a:r>
                    </a:p>
                  </a:txBody>
                  <a:tcPr/>
                </a:tc>
                <a:tc>
                  <a:txBody>
                    <a:bodyPr/>
                    <a:lstStyle/>
                    <a:p>
                      <a:r>
                        <a:rPr lang="en-US" sz="1800" b="1" dirty="0">
                          <a:latin typeface="Arial" panose="020B0604020202020204" pitchFamily="34" charset="0"/>
                          <a:cs typeface="Arial" panose="020B0604020202020204" pitchFamily="34" charset="0"/>
                        </a:rPr>
                        <a:t>0.99</a:t>
                      </a:r>
                    </a:p>
                  </a:txBody>
                  <a:tcPr/>
                </a:tc>
                <a:extLst>
                  <a:ext uri="{0D108BD9-81ED-4DB2-BD59-A6C34878D82A}">
                    <a16:rowId xmlns:a16="http://schemas.microsoft.com/office/drawing/2014/main" val="2150670402"/>
                  </a:ext>
                </a:extLst>
              </a:tr>
              <a:tr h="370840">
                <a:tc>
                  <a:txBody>
                    <a:bodyPr/>
                    <a:lstStyle/>
                    <a:p>
                      <a:endParaRPr lang="en-US" sz="1800" b="1">
                        <a:latin typeface="Arial" panose="020B0604020202020204" pitchFamily="34" charset="0"/>
                        <a:cs typeface="Arial" panose="020B0604020202020204" pitchFamily="34" charset="0"/>
                      </a:endParaRPr>
                    </a:p>
                  </a:txBody>
                  <a:tcPr/>
                </a:tc>
                <a:tc>
                  <a:txBody>
                    <a:bodyPr/>
                    <a:lstStyle/>
                    <a:p>
                      <a:endParaRPr lang="en-US" sz="1800" b="1">
                        <a:latin typeface="Arial" panose="020B0604020202020204" pitchFamily="34" charset="0"/>
                        <a:cs typeface="Arial" panose="020B0604020202020204" pitchFamily="34" charset="0"/>
                      </a:endParaRPr>
                    </a:p>
                  </a:txBody>
                  <a:tcPr/>
                </a:tc>
                <a:tc>
                  <a:txBody>
                    <a:bodyPr/>
                    <a:lstStyle/>
                    <a:p>
                      <a:endParaRPr lang="en-US"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91645616"/>
                  </a:ext>
                </a:extLst>
              </a:tr>
              <a:tr h="370840">
                <a:tc>
                  <a:txBody>
                    <a:bodyPr/>
                    <a:lstStyle/>
                    <a:p>
                      <a:r>
                        <a:rPr lang="en-US" sz="1800" b="1" dirty="0">
                          <a:latin typeface="Arial" panose="020B0604020202020204" pitchFamily="34" charset="0"/>
                          <a:cs typeface="Arial" panose="020B0604020202020204" pitchFamily="34" charset="0"/>
                        </a:rPr>
                        <a:t>PPV</a:t>
                      </a:r>
                    </a:p>
                  </a:txBody>
                  <a:tcPr/>
                </a:tc>
                <a:tc>
                  <a:txBody>
                    <a:bodyPr/>
                    <a:lstStyle/>
                    <a:p>
                      <a:r>
                        <a:rPr lang="en-US" sz="1800" b="1" dirty="0">
                          <a:latin typeface="Arial" panose="020B0604020202020204" pitchFamily="34" charset="0"/>
                          <a:cs typeface="Arial" panose="020B0604020202020204" pitchFamily="34" charset="0"/>
                        </a:rPr>
                        <a:t>0.32</a:t>
                      </a:r>
                    </a:p>
                  </a:txBody>
                  <a:tcPr/>
                </a:tc>
                <a:tc>
                  <a:txBody>
                    <a:bodyPr/>
                    <a:lstStyle/>
                    <a:p>
                      <a:r>
                        <a:rPr lang="en-US" sz="1800" b="1" dirty="0">
                          <a:solidFill>
                            <a:srgbClr val="FF0000"/>
                          </a:solidFill>
                          <a:latin typeface="Arial" panose="020B0604020202020204" pitchFamily="34" charset="0"/>
                          <a:cs typeface="Arial" panose="020B0604020202020204" pitchFamily="34" charset="0"/>
                        </a:rPr>
                        <a:t>0.83</a:t>
                      </a:r>
                    </a:p>
                  </a:txBody>
                  <a:tcPr/>
                </a:tc>
                <a:extLst>
                  <a:ext uri="{0D108BD9-81ED-4DB2-BD59-A6C34878D82A}">
                    <a16:rowId xmlns:a16="http://schemas.microsoft.com/office/drawing/2014/main" val="1133164240"/>
                  </a:ext>
                </a:extLst>
              </a:tr>
            </a:tbl>
          </a:graphicData>
        </a:graphic>
      </p:graphicFrame>
      <p:pic>
        <p:nvPicPr>
          <p:cNvPr id="8" name="Picture 7">
            <a:extLst>
              <a:ext uri="{FF2B5EF4-FFF2-40B4-BE49-F238E27FC236}">
                <a16:creationId xmlns:a16="http://schemas.microsoft.com/office/drawing/2014/main" id="{FCDF5DA0-1630-4559-8581-5EA77E943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388"/>
            <a:ext cx="5943612" cy="5943612"/>
          </a:xfrm>
          <a:prstGeom prst="rect">
            <a:avLst/>
          </a:prstGeom>
        </p:spPr>
      </p:pic>
      <p:cxnSp>
        <p:nvCxnSpPr>
          <p:cNvPr id="9" name="Straight Connector 8"/>
          <p:cNvCxnSpPr/>
          <p:nvPr/>
        </p:nvCxnSpPr>
        <p:spPr>
          <a:xfrm flipH="1">
            <a:off x="5000625" y="800100"/>
            <a:ext cx="6119" cy="5562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192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Key Take Home Messages</a:t>
            </a:r>
          </a:p>
        </p:txBody>
      </p:sp>
      <p:sp>
        <p:nvSpPr>
          <p:cNvPr id="6" name="TextBox 5">
            <a:extLst>
              <a:ext uri="{FF2B5EF4-FFF2-40B4-BE49-F238E27FC236}">
                <a16:creationId xmlns:a16="http://schemas.microsoft.com/office/drawing/2014/main" id="{6C613BAB-12F4-4A11-B2A6-B98FAEB6B5CD}"/>
              </a:ext>
            </a:extLst>
          </p:cNvPr>
          <p:cNvSpPr txBox="1"/>
          <p:nvPr/>
        </p:nvSpPr>
        <p:spPr>
          <a:xfrm>
            <a:off x="14518" y="820653"/>
            <a:ext cx="12178512" cy="4832092"/>
          </a:xfrm>
          <a:prstGeom prst="rect">
            <a:avLst/>
          </a:prstGeom>
          <a:noFill/>
        </p:spPr>
        <p:txBody>
          <a:bodyPr wrap="square" rtlCol="0">
            <a:spAutoFit/>
          </a:bodyPr>
          <a:lstStyle/>
          <a:p>
            <a:pPr marL="457200" indent="-457200">
              <a:buFont typeface="Wingdings" panose="05000000000000000000" pitchFamily="2" charset="2"/>
              <a:buChar char="q"/>
            </a:pPr>
            <a:r>
              <a:rPr lang="en-US" sz="2800" b="1" dirty="0">
                <a:latin typeface="Arial" panose="020B0604020202020204" pitchFamily="34" charset="0"/>
                <a:cs typeface="Arial" panose="020B0604020202020204" pitchFamily="34" charset="0"/>
              </a:rPr>
              <a:t>Relatively high combined sensitivity and specificity</a:t>
            </a:r>
          </a:p>
          <a:p>
            <a:pPr marL="457200" indent="-457200">
              <a:buFont typeface="Wingdings" panose="05000000000000000000" pitchFamily="2" charset="2"/>
              <a:buChar char="q"/>
            </a:pPr>
            <a:endParaRPr lang="en-US" sz="28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US" sz="2800" b="1" dirty="0">
                <a:latin typeface="Arial" panose="020B0604020202020204" pitchFamily="34" charset="0"/>
                <a:cs typeface="Arial" panose="020B0604020202020204" pitchFamily="34" charset="0"/>
              </a:rPr>
              <a:t>Comparable performance (AUC) from 1 week down to 1 hour windows</a:t>
            </a:r>
          </a:p>
          <a:p>
            <a:pPr marL="457200" indent="-457200">
              <a:buFont typeface="Wingdings" panose="05000000000000000000" pitchFamily="2" charset="2"/>
              <a:buChar char="q"/>
            </a:pPr>
            <a:endParaRPr lang="en-US" sz="28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US" sz="2800" b="1" dirty="0">
                <a:latin typeface="Arial" panose="020B0604020202020204" pitchFamily="34" charset="0"/>
                <a:cs typeface="Arial" panose="020B0604020202020204" pitchFamily="34" charset="0"/>
              </a:rPr>
              <a:t>Will need to adjust decision thresholds to fit how we use the algorithm.</a:t>
            </a:r>
          </a:p>
          <a:p>
            <a:pPr marL="914400" lvl="1"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Lower PPV OK for low burden or low cost recommendations</a:t>
            </a:r>
          </a:p>
          <a:p>
            <a:pPr marL="914400" lvl="1"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Higher PPV needed to recommend “costly” interventions or actions</a:t>
            </a:r>
          </a:p>
          <a:p>
            <a:pPr marL="457200" indent="-457200">
              <a:buFont typeface="Wingdings" panose="05000000000000000000" pitchFamily="2" charset="2"/>
              <a:buChar char="q"/>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7045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(Selective) Next Steps</a:t>
            </a:r>
          </a:p>
        </p:txBody>
      </p:sp>
      <p:sp>
        <p:nvSpPr>
          <p:cNvPr id="7" name="TextBox 6">
            <a:extLst>
              <a:ext uri="{FF2B5EF4-FFF2-40B4-BE49-F238E27FC236}">
                <a16:creationId xmlns:a16="http://schemas.microsoft.com/office/drawing/2014/main" id="{6C613BAB-12F4-4A11-B2A6-B98FAEB6B5CD}"/>
              </a:ext>
            </a:extLst>
          </p:cNvPr>
          <p:cNvSpPr txBox="1"/>
          <p:nvPr/>
        </p:nvSpPr>
        <p:spPr>
          <a:xfrm>
            <a:off x="14518" y="820653"/>
            <a:ext cx="12178512" cy="523220"/>
          </a:xfrm>
          <a:prstGeom prst="rect">
            <a:avLst/>
          </a:prstGeom>
          <a:noFill/>
        </p:spPr>
        <p:txBody>
          <a:bodyPr wrap="square" rtlCol="0">
            <a:spAutoFit/>
          </a:bodyPr>
          <a:lstStyle/>
          <a:p>
            <a:pPr marL="457200" indent="-457200">
              <a:buFont typeface="Wingdings" panose="05000000000000000000" pitchFamily="2" charset="2"/>
              <a:buChar char="q"/>
            </a:pPr>
            <a:r>
              <a:rPr lang="en-US" sz="2800" b="1" dirty="0">
                <a:latin typeface="Arial" panose="020B0604020202020204" pitchFamily="34" charset="0"/>
                <a:cs typeface="Arial" panose="020B0604020202020204" pitchFamily="34" charset="0"/>
              </a:rPr>
              <a:t>GPS and other passively sensed signals</a:t>
            </a:r>
          </a:p>
        </p:txBody>
      </p:sp>
    </p:spTree>
    <p:extLst>
      <p:ext uri="{BB962C8B-B14F-4D97-AF65-F5344CB8AC3E}">
        <p14:creationId xmlns:p14="http://schemas.microsoft.com/office/powerpoint/2010/main" val="1932787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(Selective) Next Steps</a:t>
            </a:r>
          </a:p>
        </p:txBody>
      </p:sp>
      <p:sp>
        <p:nvSpPr>
          <p:cNvPr id="7" name="TextBox 6">
            <a:extLst>
              <a:ext uri="{FF2B5EF4-FFF2-40B4-BE49-F238E27FC236}">
                <a16:creationId xmlns:a16="http://schemas.microsoft.com/office/drawing/2014/main" id="{6C613BAB-12F4-4A11-B2A6-B98FAEB6B5CD}"/>
              </a:ext>
            </a:extLst>
          </p:cNvPr>
          <p:cNvSpPr txBox="1"/>
          <p:nvPr/>
        </p:nvSpPr>
        <p:spPr>
          <a:xfrm>
            <a:off x="14518" y="820653"/>
            <a:ext cx="12178512" cy="1815882"/>
          </a:xfrm>
          <a:prstGeom prst="rect">
            <a:avLst/>
          </a:prstGeom>
          <a:noFill/>
        </p:spPr>
        <p:txBody>
          <a:bodyPr wrap="square" rtlCol="0">
            <a:spAutoFit/>
          </a:bodyPr>
          <a:lstStyle/>
          <a:p>
            <a:pPr marL="457200" indent="-457200">
              <a:buFont typeface="Wingdings" panose="05000000000000000000" pitchFamily="2" charset="2"/>
              <a:buChar char="q"/>
            </a:pPr>
            <a:r>
              <a:rPr lang="en-US" sz="2800" b="1" dirty="0">
                <a:latin typeface="Arial" panose="020B0604020202020204" pitchFamily="34" charset="0"/>
                <a:cs typeface="Arial" panose="020B0604020202020204" pitchFamily="34" charset="0"/>
              </a:rPr>
              <a:t>GPS and other passively sensed signals</a:t>
            </a:r>
          </a:p>
          <a:p>
            <a:pPr marL="457200" indent="-457200">
              <a:buFont typeface="Wingdings" panose="05000000000000000000" pitchFamily="2" charset="2"/>
              <a:buChar char="q"/>
            </a:pPr>
            <a:endParaRPr lang="en-US" sz="28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US" sz="2800" b="1" dirty="0">
                <a:latin typeface="Arial" panose="020B0604020202020204" pitchFamily="34" charset="0"/>
                <a:cs typeface="Arial" panose="020B0604020202020204" pitchFamily="34" charset="0"/>
              </a:rPr>
              <a:t>Build models with lead times &gt; 0 hours</a:t>
            </a:r>
          </a:p>
          <a:p>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679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(Selective) Next Steps</a:t>
            </a:r>
          </a:p>
        </p:txBody>
      </p:sp>
      <p:sp>
        <p:nvSpPr>
          <p:cNvPr id="7" name="TextBox 6">
            <a:extLst>
              <a:ext uri="{FF2B5EF4-FFF2-40B4-BE49-F238E27FC236}">
                <a16:creationId xmlns:a16="http://schemas.microsoft.com/office/drawing/2014/main" id="{6C613BAB-12F4-4A11-B2A6-B98FAEB6B5CD}"/>
              </a:ext>
            </a:extLst>
          </p:cNvPr>
          <p:cNvSpPr txBox="1"/>
          <p:nvPr/>
        </p:nvSpPr>
        <p:spPr>
          <a:xfrm>
            <a:off x="14518" y="820653"/>
            <a:ext cx="12178512" cy="2246769"/>
          </a:xfrm>
          <a:prstGeom prst="rect">
            <a:avLst/>
          </a:prstGeom>
          <a:noFill/>
        </p:spPr>
        <p:txBody>
          <a:bodyPr wrap="square" rtlCol="0">
            <a:spAutoFit/>
          </a:bodyPr>
          <a:lstStyle/>
          <a:p>
            <a:pPr marL="457200" indent="-457200">
              <a:buFont typeface="Wingdings" panose="05000000000000000000" pitchFamily="2" charset="2"/>
              <a:buChar char="q"/>
            </a:pPr>
            <a:r>
              <a:rPr lang="en-US" sz="2800" b="1" dirty="0">
                <a:solidFill>
                  <a:schemeClr val="bg1">
                    <a:lumMod val="85000"/>
                  </a:schemeClr>
                </a:solidFill>
                <a:latin typeface="Arial" panose="020B0604020202020204" pitchFamily="34" charset="0"/>
                <a:cs typeface="Arial" panose="020B0604020202020204" pitchFamily="34" charset="0"/>
              </a:rPr>
              <a:t>GPS and other passively sensed signals</a:t>
            </a:r>
          </a:p>
          <a:p>
            <a:pPr marL="457200" indent="-457200">
              <a:buFont typeface="Wingdings" panose="05000000000000000000" pitchFamily="2" charset="2"/>
              <a:buChar char="q"/>
            </a:pPr>
            <a:endParaRPr lang="en-US" sz="2800" b="1" dirty="0">
              <a:solidFill>
                <a:schemeClr val="bg1">
                  <a:lumMod val="85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US" sz="2800" b="1" dirty="0">
                <a:solidFill>
                  <a:schemeClr val="bg1">
                    <a:lumMod val="85000"/>
                  </a:schemeClr>
                </a:solidFill>
                <a:latin typeface="Arial" panose="020B0604020202020204" pitchFamily="34" charset="0"/>
                <a:cs typeface="Arial" panose="020B0604020202020204" pitchFamily="34" charset="0"/>
              </a:rPr>
              <a:t>Build models with lead times &gt; 0 hours</a:t>
            </a:r>
            <a:endParaRPr lang="en-US" sz="2800" dirty="0">
              <a:solidFill>
                <a:schemeClr val="bg1">
                  <a:lumMod val="85000"/>
                </a:schemeClr>
              </a:solidFill>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US" sz="2800" b="1" dirty="0">
                <a:latin typeface="Arial" panose="020B0604020202020204" pitchFamily="34" charset="0"/>
                <a:cs typeface="Arial" panose="020B0604020202020204" pitchFamily="34" charset="0"/>
              </a:rPr>
              <a:t>More diversity in training data</a:t>
            </a:r>
          </a:p>
        </p:txBody>
      </p:sp>
    </p:spTree>
    <p:extLst>
      <p:ext uri="{BB962C8B-B14F-4D97-AF65-F5344CB8AC3E}">
        <p14:creationId xmlns:p14="http://schemas.microsoft.com/office/powerpoint/2010/main" val="2114194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(Selective) Next Steps</a:t>
            </a:r>
          </a:p>
        </p:txBody>
      </p:sp>
      <p:sp>
        <p:nvSpPr>
          <p:cNvPr id="7" name="TextBox 6">
            <a:extLst>
              <a:ext uri="{FF2B5EF4-FFF2-40B4-BE49-F238E27FC236}">
                <a16:creationId xmlns:a16="http://schemas.microsoft.com/office/drawing/2014/main" id="{6C613BAB-12F4-4A11-B2A6-B98FAEB6B5CD}"/>
              </a:ext>
            </a:extLst>
          </p:cNvPr>
          <p:cNvSpPr txBox="1"/>
          <p:nvPr/>
        </p:nvSpPr>
        <p:spPr>
          <a:xfrm>
            <a:off x="14518" y="820653"/>
            <a:ext cx="12178512" cy="4401205"/>
          </a:xfrm>
          <a:prstGeom prst="rect">
            <a:avLst/>
          </a:prstGeom>
          <a:noFill/>
        </p:spPr>
        <p:txBody>
          <a:bodyPr wrap="square" rtlCol="0">
            <a:spAutoFit/>
          </a:bodyPr>
          <a:lstStyle/>
          <a:p>
            <a:pPr marL="457200" indent="-457200">
              <a:buFont typeface="Wingdings" panose="05000000000000000000" pitchFamily="2" charset="2"/>
              <a:buChar char="q"/>
            </a:pPr>
            <a:r>
              <a:rPr lang="en-US" sz="2800" b="1" dirty="0">
                <a:solidFill>
                  <a:schemeClr val="bg1">
                    <a:lumMod val="85000"/>
                  </a:schemeClr>
                </a:solidFill>
                <a:latin typeface="Arial" panose="020B0604020202020204" pitchFamily="34" charset="0"/>
                <a:cs typeface="Arial" panose="020B0604020202020204" pitchFamily="34" charset="0"/>
              </a:rPr>
              <a:t>GPS and other passively sensed signals</a:t>
            </a:r>
          </a:p>
          <a:p>
            <a:pPr marL="457200" indent="-457200">
              <a:buFont typeface="Wingdings" panose="05000000000000000000" pitchFamily="2" charset="2"/>
              <a:buChar char="q"/>
            </a:pPr>
            <a:endParaRPr lang="en-US" sz="2800" b="1" dirty="0">
              <a:solidFill>
                <a:schemeClr val="bg1">
                  <a:lumMod val="85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US" sz="2800" b="1" dirty="0">
                <a:solidFill>
                  <a:schemeClr val="bg1">
                    <a:lumMod val="85000"/>
                  </a:schemeClr>
                </a:solidFill>
                <a:latin typeface="Arial" panose="020B0604020202020204" pitchFamily="34" charset="0"/>
                <a:cs typeface="Arial" panose="020B0604020202020204" pitchFamily="34" charset="0"/>
              </a:rPr>
              <a:t>Build models with lead times &gt; 0 hours</a:t>
            </a:r>
          </a:p>
          <a:p>
            <a:endParaRPr lang="en-US" sz="2800" b="1" dirty="0">
              <a:solidFill>
                <a:schemeClr val="bg1">
                  <a:lumMod val="85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US" sz="2800" b="1" dirty="0">
                <a:solidFill>
                  <a:schemeClr val="bg1">
                    <a:lumMod val="85000"/>
                  </a:schemeClr>
                </a:solidFill>
                <a:latin typeface="Arial" panose="020B0604020202020204" pitchFamily="34" charset="0"/>
                <a:cs typeface="Arial" panose="020B0604020202020204" pitchFamily="34" charset="0"/>
              </a:rPr>
              <a:t>More diversity in training data</a:t>
            </a:r>
          </a:p>
          <a:p>
            <a:endParaRPr lang="en-US" sz="28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US" sz="2800" b="1" dirty="0">
                <a:latin typeface="Arial" panose="020B0604020202020204" pitchFamily="34" charset="0"/>
                <a:cs typeface="Arial" panose="020B0604020202020204" pitchFamily="34" charset="0"/>
              </a:rPr>
              <a:t>Use models to improve </a:t>
            </a:r>
            <a:r>
              <a:rPr lang="en-US" sz="2800" b="1" dirty="0" err="1">
                <a:latin typeface="Arial" panose="020B0604020202020204" pitchFamily="34" charset="0"/>
                <a:cs typeface="Arial" panose="020B0604020202020204" pitchFamily="34" charset="0"/>
              </a:rPr>
              <a:t>DTx</a:t>
            </a:r>
            <a:r>
              <a:rPr lang="en-US" sz="2800" b="1" dirty="0">
                <a:latin typeface="Arial" panose="020B0604020202020204" pitchFamily="34" charset="0"/>
                <a:cs typeface="Arial" panose="020B0604020202020204" pitchFamily="34" charset="0"/>
              </a:rPr>
              <a:t> engagement and clinical outcomes</a:t>
            </a:r>
          </a:p>
          <a:p>
            <a:pPr marL="914400" lvl="1"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“Clinician-guided” real-time use of </a:t>
            </a:r>
            <a:r>
              <a:rPr lang="en-US" sz="2800" b="1" dirty="0" err="1">
                <a:latin typeface="Arial" panose="020B0604020202020204" pitchFamily="34" charset="0"/>
                <a:cs typeface="Arial" panose="020B0604020202020204" pitchFamily="34" charset="0"/>
              </a:rPr>
              <a:t>DTx</a:t>
            </a:r>
            <a:r>
              <a:rPr lang="en-US" sz="2800" b="1" dirty="0">
                <a:latin typeface="Arial" panose="020B0604020202020204" pitchFamily="34" charset="0"/>
                <a:cs typeface="Arial" panose="020B0604020202020204" pitchFamily="34" charset="0"/>
              </a:rPr>
              <a:t> based on lapse probability and features</a:t>
            </a:r>
          </a:p>
          <a:p>
            <a:pPr marL="914400" lvl="1"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How to craft patient feedback to encourage trust in the algorithm</a:t>
            </a:r>
          </a:p>
        </p:txBody>
      </p:sp>
    </p:spTree>
    <p:extLst>
      <p:ext uri="{BB962C8B-B14F-4D97-AF65-F5344CB8AC3E}">
        <p14:creationId xmlns:p14="http://schemas.microsoft.com/office/powerpoint/2010/main" val="1117213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7F933C-A284-485A-81F1-DE4DC792DD8D}"/>
              </a:ext>
            </a:extLst>
          </p:cNvPr>
          <p:cNvSpPr/>
          <p:nvPr/>
        </p:nvSpPr>
        <p:spPr>
          <a:xfrm>
            <a:off x="8824369" y="6017636"/>
            <a:ext cx="3344185" cy="830997"/>
          </a:xfrm>
          <a:prstGeom prst="rect">
            <a:avLst/>
          </a:prstGeom>
        </p:spPr>
        <p:txBody>
          <a:bodyPr wrap="none">
            <a:spAutoFit/>
          </a:bodyPr>
          <a:lstStyle/>
          <a:p>
            <a:pPr lvl="0" algn="r">
              <a:defRPr/>
            </a:pPr>
            <a:r>
              <a:rPr lang="en-US" sz="2400" b="1" kern="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http://go.wisc.edu/arc</a:t>
            </a:r>
            <a:endParaRPr lang="en-US" sz="2400" b="1" kern="0" dirty="0">
              <a:solidFill>
                <a:srgbClr val="0000FF"/>
              </a:solidFill>
              <a:latin typeface="Arial" panose="020B0604020202020204" pitchFamily="34" charset="0"/>
              <a:cs typeface="Arial" panose="020B0604020202020204" pitchFamily="34" charset="0"/>
            </a:endParaRPr>
          </a:p>
          <a:p>
            <a:pPr lvl="0" algn="r">
              <a:defRPr/>
            </a:pPr>
            <a:r>
              <a:rPr lang="en-US" sz="2400" b="1" kern="0" dirty="0">
                <a:solidFill>
                  <a:srgbClr val="0000FF"/>
                </a:solidFill>
                <a:latin typeface="Arial" panose="020B0604020202020204" pitchFamily="34" charset="0"/>
                <a:cs typeface="Arial" panose="020B0604020202020204" pitchFamily="34" charset="0"/>
              </a:rPr>
              <a:t>jjcurtin@wisc.edu</a:t>
            </a:r>
          </a:p>
        </p:txBody>
      </p:sp>
      <p:sp>
        <p:nvSpPr>
          <p:cNvPr id="3" name="Rectangle 2">
            <a:extLst>
              <a:ext uri="{FF2B5EF4-FFF2-40B4-BE49-F238E27FC236}">
                <a16:creationId xmlns:a16="http://schemas.microsoft.com/office/drawing/2014/main" id="{5288CE1E-EB9C-48B2-A675-5BE6BF9D0892}"/>
              </a:ext>
            </a:extLst>
          </p:cNvPr>
          <p:cNvSpPr/>
          <p:nvPr/>
        </p:nvSpPr>
        <p:spPr>
          <a:xfrm>
            <a:off x="-23446" y="769977"/>
            <a:ext cx="12192000" cy="5386090"/>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This research is highly collaborative and requires many hands.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Kendra </a:t>
            </a:r>
            <a:r>
              <a:rPr lang="en-US" sz="2000" dirty="0" err="1">
                <a:latin typeface="Arial" panose="020B0604020202020204" pitchFamily="34" charset="0"/>
                <a:cs typeface="Arial" panose="020B0604020202020204" pitchFamily="34" charset="0"/>
              </a:rPr>
              <a:t>Wyant</a:t>
            </a:r>
            <a:r>
              <a:rPr lang="en-US" sz="2000" dirty="0">
                <a:latin typeface="Arial" panose="020B0604020202020204" pitchFamily="34" charset="0"/>
                <a:cs typeface="Arial" panose="020B0604020202020204" pitchFamily="34" charset="0"/>
              </a:rPr>
              <a:t> (doctoral student): 	data curation, conceptualization, formal analysis, software	</a:t>
            </a:r>
          </a:p>
          <a:p>
            <a:r>
              <a:rPr lang="en-US" sz="2000" dirty="0">
                <a:latin typeface="Arial" panose="020B0604020202020204" pitchFamily="34" charset="0"/>
                <a:cs typeface="Arial" panose="020B0604020202020204" pitchFamily="34" charset="0"/>
              </a:rPr>
              <a:t>Sarah </a:t>
            </a:r>
            <a:r>
              <a:rPr lang="en-US" sz="2000" dirty="0" err="1">
                <a:latin typeface="Arial" panose="020B0604020202020204" pitchFamily="34" charset="0"/>
                <a:cs typeface="Arial" panose="020B0604020202020204" pitchFamily="34" charset="0"/>
              </a:rPr>
              <a:t>Sant’ana</a:t>
            </a:r>
            <a:r>
              <a:rPr lang="en-US" sz="2000" dirty="0">
                <a:latin typeface="Arial" panose="020B0604020202020204" pitchFamily="34" charset="0"/>
                <a:cs typeface="Arial" panose="020B0604020202020204" pitchFamily="34" charset="0"/>
              </a:rPr>
              <a:t> (doctoral student): 	data curation, conceptualization</a:t>
            </a:r>
          </a:p>
          <a:p>
            <a:r>
              <a:rPr lang="en-US" sz="2000" dirty="0">
                <a:latin typeface="Arial" panose="020B0604020202020204" pitchFamily="34" charset="0"/>
                <a:cs typeface="Arial" panose="020B0604020202020204" pitchFamily="34" charset="0"/>
              </a:rPr>
              <a:t>Gaylen Fronk (doctoral student): 	conceptualization</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John Curtin (faculty): 			conceptualization, formal analysis, funding acquisition, 							methodology, software, supervision</a:t>
            </a:r>
          </a:p>
          <a:p>
            <a:r>
              <a:rPr lang="en-US" sz="2000" dirty="0">
                <a:latin typeface="Arial" panose="020B0604020202020204" pitchFamily="34" charset="0"/>
                <a:cs typeface="Arial" panose="020B0604020202020204" pitchFamily="34" charset="0"/>
              </a:rPr>
              <a:t>David Gustafson (faculty): 		conceptualization</a:t>
            </a:r>
          </a:p>
          <a:p>
            <a:r>
              <a:rPr lang="en-US" sz="2000" dirty="0">
                <a:latin typeface="Arial" panose="020B0604020202020204" pitchFamily="34" charset="0"/>
                <a:cs typeface="Arial" panose="020B0604020202020204" pitchFamily="34" charset="0"/>
              </a:rPr>
              <a:t>X. Zhu (faculty): 			conceptualization, methodology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Candace </a:t>
            </a:r>
            <a:r>
              <a:rPr lang="en-US" sz="2000" dirty="0" err="1">
                <a:latin typeface="Arial" panose="020B0604020202020204" pitchFamily="34" charset="0"/>
                <a:cs typeface="Arial" panose="020B0604020202020204" pitchFamily="34" charset="0"/>
              </a:rPr>
              <a:t>Lightheart</a:t>
            </a:r>
            <a:r>
              <a:rPr lang="en-US" sz="2000" dirty="0">
                <a:latin typeface="Arial" panose="020B0604020202020204" pitchFamily="34" charset="0"/>
                <a:cs typeface="Arial" panose="020B0604020202020204" pitchFamily="34" charset="0"/>
              </a:rPr>
              <a:t> (staff)		data curation, investigation, supervision</a:t>
            </a:r>
          </a:p>
          <a:p>
            <a:r>
              <a:rPr lang="en-US" sz="2000" dirty="0">
                <a:latin typeface="Arial" panose="020B0604020202020204" pitchFamily="34" charset="0"/>
                <a:cs typeface="Arial" panose="020B0604020202020204" pitchFamily="34" charset="0"/>
              </a:rPr>
              <a:t>Susan </a:t>
            </a:r>
            <a:r>
              <a:rPr lang="en-US" sz="2000" dirty="0" err="1">
                <a:latin typeface="Arial" panose="020B0604020202020204" pitchFamily="34" charset="0"/>
                <a:cs typeface="Arial" panose="020B0604020202020204" pitchFamily="34" charset="0"/>
              </a:rPr>
              <a:t>Wanta</a:t>
            </a:r>
            <a:r>
              <a:rPr lang="en-US" sz="2000" dirty="0">
                <a:latin typeface="Arial" panose="020B0604020202020204" pitchFamily="34" charset="0"/>
                <a:cs typeface="Arial" panose="020B0604020202020204" pitchFamily="34" charset="0"/>
              </a:rPr>
              <a:t> (staff)			project administration, software</a:t>
            </a:r>
          </a:p>
          <a:p>
            <a:r>
              <a:rPr lang="en-US" sz="2000" dirty="0">
                <a:latin typeface="Arial" panose="020B0604020202020204" pitchFamily="34" charset="0"/>
                <a:cs typeface="Arial" panose="020B0604020202020204" pitchFamily="34" charset="0"/>
              </a:rPr>
              <a:t>Megan Schultz (staff)			investigation, data curation</a:t>
            </a:r>
          </a:p>
          <a:p>
            <a:r>
              <a:rPr lang="en-US" sz="2000" dirty="0">
                <a:latin typeface="Arial" panose="020B0604020202020204" pitchFamily="34" charset="0"/>
                <a:cs typeface="Arial" panose="020B0604020202020204" pitchFamily="34" charset="0"/>
              </a:rPr>
              <a:t>Jill Nagler (staff)			investigation</a:t>
            </a:r>
          </a:p>
          <a:p>
            <a:r>
              <a:rPr lang="en-US" sz="2000" dirty="0">
                <a:latin typeface="Arial" panose="020B0604020202020204" pitchFamily="34" charset="0"/>
                <a:cs typeface="Arial" panose="020B0604020202020204" pitchFamily="34" charset="0"/>
              </a:rPr>
              <a:t>Kerry Keiser (staff)			investigation</a:t>
            </a:r>
          </a:p>
          <a:p>
            <a:r>
              <a:rPr lang="en-US" sz="2000" dirty="0">
                <a:latin typeface="Arial" panose="020B0604020202020204" pitchFamily="34" charset="0"/>
                <a:cs typeface="Arial" panose="020B0604020202020204" pitchFamily="34" charset="0"/>
              </a:rPr>
              <a:t>Chris </a:t>
            </a:r>
            <a:r>
              <a:rPr lang="en-US" sz="2000" dirty="0" err="1">
                <a:latin typeface="Arial" panose="020B0604020202020204" pitchFamily="34" charset="0"/>
                <a:cs typeface="Arial" panose="020B0604020202020204" pitchFamily="34" charset="0"/>
              </a:rPr>
              <a:t>Gioia</a:t>
            </a:r>
            <a:r>
              <a:rPr lang="en-US" sz="2000" dirty="0">
                <a:latin typeface="Arial" panose="020B0604020202020204" pitchFamily="34" charset="0"/>
                <a:cs typeface="Arial" panose="020B0604020202020204" pitchFamily="34" charset="0"/>
              </a:rPr>
              <a:t> (staff)			clinical supervision</a:t>
            </a:r>
          </a:p>
        </p:txBody>
      </p:sp>
      <p:cxnSp>
        <p:nvCxnSpPr>
          <p:cNvPr id="7" name="Straight Connector 6">
            <a:extLst>
              <a:ext uri="{FF2B5EF4-FFF2-40B4-BE49-F238E27FC236}">
                <a16:creationId xmlns:a16="http://schemas.microsoft.com/office/drawing/2014/main" id="{FA209431-0817-45A1-8C8E-F7B3A910FA05}"/>
              </a:ext>
            </a:extLst>
          </p:cNvPr>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1076CEF-7667-4E39-9647-720AC13D9E27}"/>
              </a:ext>
            </a:extLst>
          </p:cNvPr>
          <p:cNvSpPr txBox="1"/>
          <p:nvPr/>
        </p:nvSpPr>
        <p:spPr>
          <a:xfrm>
            <a:off x="66675" y="38099"/>
            <a:ext cx="11887200" cy="584775"/>
          </a:xfrm>
          <a:prstGeom prst="rect">
            <a:avLst/>
          </a:prstGeom>
          <a:noFill/>
        </p:spPr>
        <p:txBody>
          <a:bodyPr wrap="square" rtlCol="0">
            <a:spAutoFit/>
          </a:bodyPr>
          <a:lstStyle/>
          <a:p>
            <a:r>
              <a:rPr lang="en-US" sz="3200" b="1" dirty="0" err="1">
                <a:solidFill>
                  <a:srgbClr val="00B050"/>
                </a:solidFill>
                <a:latin typeface="Arial" panose="020B0604020202020204" pitchFamily="34" charset="0"/>
                <a:cs typeface="Arial" panose="020B0604020202020204" pitchFamily="34" charset="0"/>
              </a:rPr>
              <a:t>CRediTs</a:t>
            </a:r>
            <a:endParaRPr lang="en-US" sz="32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209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32480"/>
            <a:ext cx="10515600" cy="1325563"/>
          </a:xfrm>
        </p:spPr>
        <p:txBody>
          <a:bodyPr/>
          <a:lstStyle/>
          <a:p>
            <a:pPr algn="ctr"/>
            <a:r>
              <a:rPr lang="en-US" b="1" dirty="0">
                <a:latin typeface="Arial" panose="020B0604020202020204" pitchFamily="34" charset="0"/>
                <a:cs typeface="Arial" panose="020B0604020202020204" pitchFamily="34" charset="0"/>
              </a:rPr>
              <a:t>Supplemental Slides</a:t>
            </a:r>
          </a:p>
        </p:txBody>
      </p:sp>
    </p:spTree>
    <p:extLst>
      <p:ext uri="{BB962C8B-B14F-4D97-AF65-F5344CB8AC3E}">
        <p14:creationId xmlns:p14="http://schemas.microsoft.com/office/powerpoint/2010/main" val="418357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Mental Healthcare Needs are High and Unmet</a:t>
            </a:r>
          </a:p>
        </p:txBody>
      </p:sp>
      <p:sp>
        <p:nvSpPr>
          <p:cNvPr id="6" name="TextBox 5"/>
          <p:cNvSpPr txBox="1"/>
          <p:nvPr/>
        </p:nvSpPr>
        <p:spPr>
          <a:xfrm>
            <a:off x="66675" y="714374"/>
            <a:ext cx="11753850" cy="7078861"/>
          </a:xfrm>
          <a:prstGeom prst="rect">
            <a:avLst/>
          </a:prstGeom>
          <a:noFill/>
        </p:spPr>
        <p:txBody>
          <a:bodyPr wrap="square" rtlCol="0">
            <a:spAutoFit/>
          </a:bodyPr>
          <a:lstStyle/>
          <a:p>
            <a:pPr marL="457200" indent="-457200">
              <a:buFont typeface="Wingdings" panose="05000000000000000000" pitchFamily="2" charset="2"/>
              <a:buChar char="q"/>
            </a:pPr>
            <a:r>
              <a:rPr lang="en-US" sz="2800" b="1" dirty="0">
                <a:solidFill>
                  <a:schemeClr val="bg1">
                    <a:lumMod val="85000"/>
                  </a:schemeClr>
                </a:solidFill>
                <a:latin typeface="Arial" panose="020B0604020202020204" pitchFamily="34" charset="0"/>
                <a:cs typeface="Arial" panose="020B0604020202020204" pitchFamily="34" charset="0"/>
              </a:rPr>
              <a:t>In 2019, 52 million Americans had an active mental illness</a:t>
            </a:r>
          </a:p>
          <a:p>
            <a:pPr marL="457200" indent="-457200">
              <a:buFont typeface="Wingdings" panose="05000000000000000000" pitchFamily="2" charset="2"/>
              <a:buChar char="q"/>
            </a:pPr>
            <a:endParaRPr lang="en-US" sz="1400" b="1" dirty="0">
              <a:solidFill>
                <a:schemeClr val="bg1">
                  <a:lumMod val="85000"/>
                </a:schemeClr>
              </a:solidFill>
              <a:latin typeface="Arial" panose="020B0604020202020204" pitchFamily="34" charset="0"/>
              <a:cs typeface="Arial" panose="020B0604020202020204" pitchFamily="34" charset="0"/>
            </a:endParaRPr>
          </a:p>
          <a:p>
            <a:pPr marL="914400" lvl="1" indent="-457200">
              <a:buFont typeface="Wingdings" panose="05000000000000000000" pitchFamily="2" charset="2"/>
              <a:buChar char="§"/>
            </a:pPr>
            <a:r>
              <a:rPr lang="en-US" sz="2400" b="1" dirty="0">
                <a:solidFill>
                  <a:schemeClr val="bg1">
                    <a:lumMod val="85000"/>
                  </a:schemeClr>
                </a:solidFill>
                <a:latin typeface="Arial" panose="020B0604020202020204" pitchFamily="34" charset="0"/>
                <a:cs typeface="Arial" panose="020B0604020202020204" pitchFamily="34" charset="0"/>
              </a:rPr>
              <a:t>More than half did not receive any treatment</a:t>
            </a:r>
          </a:p>
          <a:p>
            <a:pPr marL="457200" indent="-457200">
              <a:buFont typeface="Wingdings" panose="05000000000000000000" pitchFamily="2" charset="2"/>
              <a:buChar char="q"/>
            </a:pPr>
            <a:endParaRPr lang="en-US" sz="2400" b="1" dirty="0">
              <a:solidFill>
                <a:schemeClr val="bg1">
                  <a:lumMod val="85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US" sz="2800" b="1" dirty="0">
                <a:solidFill>
                  <a:schemeClr val="bg1">
                    <a:lumMod val="85000"/>
                  </a:schemeClr>
                </a:solidFill>
                <a:latin typeface="Arial" panose="020B0604020202020204" pitchFamily="34" charset="0"/>
                <a:cs typeface="Arial" panose="020B0604020202020204" pitchFamily="34" charset="0"/>
              </a:rPr>
              <a:t>20 million adults had an active substance use disorder</a:t>
            </a:r>
          </a:p>
          <a:p>
            <a:pPr marL="914400" lvl="1" indent="-457200">
              <a:buFont typeface="Wingdings" panose="05000000000000000000" pitchFamily="2" charset="2"/>
              <a:buChar char="§"/>
            </a:pPr>
            <a:endParaRPr lang="en-US" sz="1400" b="1" dirty="0">
              <a:solidFill>
                <a:schemeClr val="bg1">
                  <a:lumMod val="85000"/>
                </a:schemeClr>
              </a:solidFill>
              <a:latin typeface="Arial" panose="020B0604020202020204" pitchFamily="34" charset="0"/>
              <a:cs typeface="Arial" panose="020B0604020202020204" pitchFamily="34" charset="0"/>
            </a:endParaRPr>
          </a:p>
          <a:p>
            <a:pPr marL="914400" lvl="1" indent="-457200">
              <a:buFont typeface="Wingdings" panose="05000000000000000000" pitchFamily="2" charset="2"/>
              <a:buChar char="§"/>
            </a:pPr>
            <a:r>
              <a:rPr lang="en-US" sz="2400" b="1" dirty="0">
                <a:solidFill>
                  <a:schemeClr val="bg1">
                    <a:lumMod val="85000"/>
                  </a:schemeClr>
                </a:solidFill>
                <a:latin typeface="Arial" panose="020B0604020202020204" pitchFamily="34" charset="0"/>
                <a:cs typeface="Arial" panose="020B0604020202020204" pitchFamily="34" charset="0"/>
              </a:rPr>
              <a:t>9 out of 10 did not receive any treatment</a:t>
            </a:r>
          </a:p>
          <a:p>
            <a:pPr marL="914400" lvl="1" indent="-457200">
              <a:buFont typeface="Wingdings" panose="05000000000000000000" pitchFamily="2" charset="2"/>
              <a:buChar char="§"/>
            </a:pPr>
            <a:endParaRPr lang="en-US" sz="2400" b="1" dirty="0">
              <a:solidFill>
                <a:schemeClr val="bg1">
                  <a:lumMod val="85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US" sz="2800" b="1" dirty="0">
                <a:solidFill>
                  <a:schemeClr val="bg1">
                    <a:lumMod val="85000"/>
                  </a:schemeClr>
                </a:solidFill>
                <a:latin typeface="Arial" panose="020B0604020202020204" pitchFamily="34" charset="0"/>
                <a:cs typeface="Arial" panose="020B0604020202020204" pitchFamily="34" charset="0"/>
              </a:rPr>
              <a:t>Large treatment disparities exist by race, ethnicity, geography, and income</a:t>
            </a:r>
          </a:p>
          <a:p>
            <a:pPr lvl="1"/>
            <a:endParaRPr lang="en-US" sz="24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US" sz="2800" b="1" dirty="0">
                <a:latin typeface="Arial" panose="020B0604020202020204" pitchFamily="34" charset="0"/>
                <a:cs typeface="Arial" panose="020B0604020202020204" pitchFamily="34" charset="0"/>
              </a:rPr>
              <a:t>Failure to treat is not surprising given many treatment barriers:</a:t>
            </a:r>
          </a:p>
          <a:p>
            <a:pPr marL="457200" indent="-457200">
              <a:buFont typeface="Wingdings" panose="05000000000000000000" pitchFamily="2" charset="2"/>
              <a:buChar char="q"/>
            </a:pPr>
            <a:endParaRPr lang="en-US" sz="1400" b="1" dirty="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
            </a:pPr>
            <a:r>
              <a:rPr lang="en-US" sz="2400" b="1" dirty="0">
                <a:latin typeface="Arial" panose="020B0604020202020204" pitchFamily="34" charset="0"/>
                <a:cs typeface="Arial" panose="020B0604020202020204" pitchFamily="34" charset="0"/>
              </a:rPr>
              <a:t>Access</a:t>
            </a:r>
          </a:p>
          <a:p>
            <a:pPr marL="914400" lvl="1" indent="-457200">
              <a:buFont typeface="Wingdings" panose="05000000000000000000" pitchFamily="2" charset="2"/>
              <a:buChar char="§"/>
            </a:pPr>
            <a:r>
              <a:rPr lang="en-US" sz="2400" b="1" dirty="0">
                <a:latin typeface="Arial" panose="020B0604020202020204" pitchFamily="34" charset="0"/>
                <a:cs typeface="Arial" panose="020B0604020202020204" pitchFamily="34" charset="0"/>
              </a:rPr>
              <a:t>Availability</a:t>
            </a:r>
          </a:p>
          <a:p>
            <a:pPr marL="914400" lvl="1" indent="-457200">
              <a:buFont typeface="Wingdings" panose="05000000000000000000" pitchFamily="2" charset="2"/>
              <a:buChar char="§"/>
            </a:pPr>
            <a:r>
              <a:rPr lang="en-US" sz="2400" b="1" dirty="0">
                <a:latin typeface="Arial" panose="020B0604020202020204" pitchFamily="34" charset="0"/>
                <a:cs typeface="Arial" panose="020B0604020202020204" pitchFamily="34" charset="0"/>
              </a:rPr>
              <a:t>Affordability</a:t>
            </a:r>
          </a:p>
          <a:p>
            <a:pPr marL="914400" lvl="1" indent="-457200">
              <a:buFont typeface="Wingdings" panose="05000000000000000000" pitchFamily="2" charset="2"/>
              <a:buChar char="§"/>
            </a:pPr>
            <a:r>
              <a:rPr lang="en-US" sz="2400" b="1" dirty="0">
                <a:latin typeface="Arial" panose="020B0604020202020204" pitchFamily="34" charset="0"/>
                <a:cs typeface="Arial" panose="020B0604020202020204" pitchFamily="34" charset="0"/>
              </a:rPr>
              <a:t>Acceptability</a:t>
            </a:r>
          </a:p>
          <a:p>
            <a:pPr marL="457200" indent="-457200">
              <a:buFont typeface="Wingdings" panose="05000000000000000000" pitchFamily="2" charset="2"/>
              <a:buChar char="q"/>
            </a:pP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843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Feasibility and Acceptability of EMA</a:t>
            </a:r>
          </a:p>
        </p:txBody>
      </p:sp>
      <p:pic>
        <p:nvPicPr>
          <p:cNvPr id="6" name="Picture 5">
            <a:extLst>
              <a:ext uri="{FF2B5EF4-FFF2-40B4-BE49-F238E27FC236}">
                <a16:creationId xmlns:a16="http://schemas.microsoft.com/office/drawing/2014/main" id="{ADFE8713-BDB2-4E16-89BE-6F3255311D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993" y="1230917"/>
            <a:ext cx="6858014" cy="5486411"/>
          </a:xfrm>
          <a:prstGeom prst="rect">
            <a:avLst/>
          </a:prstGeom>
        </p:spPr>
      </p:pic>
    </p:spTree>
    <p:extLst>
      <p:ext uri="{BB962C8B-B14F-4D97-AF65-F5344CB8AC3E}">
        <p14:creationId xmlns:p14="http://schemas.microsoft.com/office/powerpoint/2010/main" val="1242045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Feasibility and Acceptability of EMA</a:t>
            </a:r>
          </a:p>
        </p:txBody>
      </p:sp>
      <p:pic>
        <p:nvPicPr>
          <p:cNvPr id="4" name="Picture 3">
            <a:extLst>
              <a:ext uri="{FF2B5EF4-FFF2-40B4-BE49-F238E27FC236}">
                <a16:creationId xmlns:a16="http://schemas.microsoft.com/office/drawing/2014/main" id="{22E50047-6EDC-4A06-A854-033666A6F6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1827" y="758303"/>
            <a:ext cx="3714750" cy="2971800"/>
          </a:xfrm>
          <a:prstGeom prst="rect">
            <a:avLst/>
          </a:prstGeom>
        </p:spPr>
      </p:pic>
      <p:pic>
        <p:nvPicPr>
          <p:cNvPr id="7" name="Picture 6">
            <a:extLst>
              <a:ext uri="{FF2B5EF4-FFF2-40B4-BE49-F238E27FC236}">
                <a16:creationId xmlns:a16="http://schemas.microsoft.com/office/drawing/2014/main" id="{2889C24D-188C-41A6-B992-801F4586E7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933" y="758303"/>
            <a:ext cx="3714750" cy="2971800"/>
          </a:xfrm>
          <a:prstGeom prst="rect">
            <a:avLst/>
          </a:prstGeom>
        </p:spPr>
      </p:pic>
      <p:pic>
        <p:nvPicPr>
          <p:cNvPr id="9" name="Picture 8">
            <a:extLst>
              <a:ext uri="{FF2B5EF4-FFF2-40B4-BE49-F238E27FC236}">
                <a16:creationId xmlns:a16="http://schemas.microsoft.com/office/drawing/2014/main" id="{0E84C13F-495A-4E50-8E43-2E0A7A4D9B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1827" y="3882493"/>
            <a:ext cx="3714750" cy="2971800"/>
          </a:xfrm>
          <a:prstGeom prst="rect">
            <a:avLst/>
          </a:prstGeom>
        </p:spPr>
      </p:pic>
      <p:pic>
        <p:nvPicPr>
          <p:cNvPr id="11" name="Picture 10">
            <a:extLst>
              <a:ext uri="{FF2B5EF4-FFF2-40B4-BE49-F238E27FC236}">
                <a16:creationId xmlns:a16="http://schemas.microsoft.com/office/drawing/2014/main" id="{9296F2DB-0B79-454F-8137-4709E76D2A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933" y="3882493"/>
            <a:ext cx="3714750" cy="2971800"/>
          </a:xfrm>
          <a:prstGeom prst="rect">
            <a:avLst/>
          </a:prstGeom>
        </p:spPr>
      </p:pic>
    </p:spTree>
    <p:extLst>
      <p:ext uri="{BB962C8B-B14F-4D97-AF65-F5344CB8AC3E}">
        <p14:creationId xmlns:p14="http://schemas.microsoft.com/office/powerpoint/2010/main" val="31062402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1 Week: Confusion Matrix and Performance Metrics</a:t>
            </a:r>
          </a:p>
        </p:txBody>
      </p:sp>
      <p:sp>
        <p:nvSpPr>
          <p:cNvPr id="10" name="TextBox 9">
            <a:extLst>
              <a:ext uri="{FF2B5EF4-FFF2-40B4-BE49-F238E27FC236}">
                <a16:creationId xmlns:a16="http://schemas.microsoft.com/office/drawing/2014/main" id="{D54B9506-DFB2-49E6-AF1B-E1F1A77056A0}"/>
              </a:ext>
            </a:extLst>
          </p:cNvPr>
          <p:cNvSpPr txBox="1"/>
          <p:nvPr/>
        </p:nvSpPr>
        <p:spPr>
          <a:xfrm>
            <a:off x="4998" y="1054467"/>
            <a:ext cx="11657349" cy="1815882"/>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Sensitivity = 0.79</a:t>
            </a:r>
          </a:p>
          <a:p>
            <a:r>
              <a:rPr lang="en-US" sz="2800" b="1" dirty="0">
                <a:latin typeface="Arial" panose="020B0604020202020204" pitchFamily="34" charset="0"/>
                <a:cs typeface="Arial" panose="020B0604020202020204" pitchFamily="34" charset="0"/>
              </a:rPr>
              <a:t>Specificity = 0.86</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Balanced accuracy = .82</a:t>
            </a:r>
          </a:p>
        </p:txBody>
      </p:sp>
      <p:pic>
        <p:nvPicPr>
          <p:cNvPr id="15" name="Picture 14">
            <a:extLst>
              <a:ext uri="{FF2B5EF4-FFF2-40B4-BE49-F238E27FC236}">
                <a16:creationId xmlns:a16="http://schemas.microsoft.com/office/drawing/2014/main" id="{7CE55BE8-03C8-433B-AE1F-073481C35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760" y="990598"/>
            <a:ext cx="6858000" cy="5878286"/>
          </a:xfrm>
          <a:prstGeom prst="rect">
            <a:avLst/>
          </a:prstGeom>
        </p:spPr>
      </p:pic>
      <p:sp>
        <p:nvSpPr>
          <p:cNvPr id="16" name="TextBox 15">
            <a:extLst>
              <a:ext uri="{FF2B5EF4-FFF2-40B4-BE49-F238E27FC236}">
                <a16:creationId xmlns:a16="http://schemas.microsoft.com/office/drawing/2014/main" id="{8EA3BBD3-085B-439A-857C-69938C384692}"/>
              </a:ext>
            </a:extLst>
          </p:cNvPr>
          <p:cNvSpPr txBox="1"/>
          <p:nvPr/>
        </p:nvSpPr>
        <p:spPr>
          <a:xfrm>
            <a:off x="6513534" y="1293174"/>
            <a:ext cx="800219" cy="646331"/>
          </a:xfrm>
          <a:prstGeom prst="rect">
            <a:avLst/>
          </a:prstGeom>
          <a:noFill/>
        </p:spPr>
        <p:txBody>
          <a:bodyPr wrap="none" rtlCol="0">
            <a:spAutoFit/>
          </a:bodyPr>
          <a:lstStyle/>
          <a:p>
            <a:r>
              <a:rPr lang="en-US" sz="3600" b="1" dirty="0">
                <a:solidFill>
                  <a:srgbClr val="00B050"/>
                </a:solidFill>
                <a:latin typeface="Arial" panose="020B0604020202020204" pitchFamily="34" charset="0"/>
                <a:cs typeface="Arial" panose="020B0604020202020204" pitchFamily="34" charset="0"/>
              </a:rPr>
              <a:t>TN</a:t>
            </a:r>
          </a:p>
        </p:txBody>
      </p:sp>
      <p:sp>
        <p:nvSpPr>
          <p:cNvPr id="17" name="TextBox 16">
            <a:extLst>
              <a:ext uri="{FF2B5EF4-FFF2-40B4-BE49-F238E27FC236}">
                <a16:creationId xmlns:a16="http://schemas.microsoft.com/office/drawing/2014/main" id="{887B96AD-EF91-4B00-A079-6CF70D66E1CB}"/>
              </a:ext>
            </a:extLst>
          </p:cNvPr>
          <p:cNvSpPr txBox="1"/>
          <p:nvPr/>
        </p:nvSpPr>
        <p:spPr>
          <a:xfrm>
            <a:off x="10687454" y="5300598"/>
            <a:ext cx="774571" cy="646331"/>
          </a:xfrm>
          <a:prstGeom prst="rect">
            <a:avLst/>
          </a:prstGeom>
          <a:noFill/>
        </p:spPr>
        <p:txBody>
          <a:bodyPr wrap="none" rtlCol="0">
            <a:spAutoFit/>
          </a:bodyPr>
          <a:lstStyle/>
          <a:p>
            <a:r>
              <a:rPr lang="en-US" sz="3600" b="1" dirty="0">
                <a:solidFill>
                  <a:srgbClr val="00B050"/>
                </a:solidFill>
                <a:latin typeface="Arial" panose="020B0604020202020204" pitchFamily="34" charset="0"/>
                <a:cs typeface="Arial" panose="020B0604020202020204" pitchFamily="34" charset="0"/>
              </a:rPr>
              <a:t>TP</a:t>
            </a:r>
          </a:p>
        </p:txBody>
      </p:sp>
      <p:sp>
        <p:nvSpPr>
          <p:cNvPr id="18" name="TextBox 17">
            <a:extLst>
              <a:ext uri="{FF2B5EF4-FFF2-40B4-BE49-F238E27FC236}">
                <a16:creationId xmlns:a16="http://schemas.microsoft.com/office/drawing/2014/main" id="{D52029D7-A603-4357-8449-01D0EEAB6706}"/>
              </a:ext>
            </a:extLst>
          </p:cNvPr>
          <p:cNvSpPr txBox="1"/>
          <p:nvPr/>
        </p:nvSpPr>
        <p:spPr>
          <a:xfrm>
            <a:off x="10665142" y="1300534"/>
            <a:ext cx="800219" cy="646331"/>
          </a:xfrm>
          <a:prstGeom prst="rect">
            <a:avLst/>
          </a:prstGeom>
          <a:noFill/>
        </p:spPr>
        <p:txBody>
          <a:bodyPr wrap="none" rtlCol="0">
            <a:spAutoFit/>
          </a:bodyPr>
          <a:lstStyle/>
          <a:p>
            <a:r>
              <a:rPr lang="en-US" sz="3600" b="1" dirty="0">
                <a:solidFill>
                  <a:srgbClr val="FF0000"/>
                </a:solidFill>
                <a:latin typeface="Arial" panose="020B0604020202020204" pitchFamily="34" charset="0"/>
                <a:cs typeface="Arial" panose="020B0604020202020204" pitchFamily="34" charset="0"/>
              </a:rPr>
              <a:t>FN</a:t>
            </a:r>
          </a:p>
        </p:txBody>
      </p:sp>
      <p:sp>
        <p:nvSpPr>
          <p:cNvPr id="19" name="TextBox 18">
            <a:extLst>
              <a:ext uri="{FF2B5EF4-FFF2-40B4-BE49-F238E27FC236}">
                <a16:creationId xmlns:a16="http://schemas.microsoft.com/office/drawing/2014/main" id="{1E66BACA-F5D9-4A05-8FC0-F6B316287ACD}"/>
              </a:ext>
            </a:extLst>
          </p:cNvPr>
          <p:cNvSpPr txBox="1"/>
          <p:nvPr/>
        </p:nvSpPr>
        <p:spPr>
          <a:xfrm>
            <a:off x="6501008" y="5312217"/>
            <a:ext cx="774571" cy="646331"/>
          </a:xfrm>
          <a:prstGeom prst="rect">
            <a:avLst/>
          </a:prstGeom>
          <a:noFill/>
        </p:spPr>
        <p:txBody>
          <a:bodyPr wrap="none" rtlCol="0">
            <a:spAutoFit/>
          </a:bodyPr>
          <a:lstStyle/>
          <a:p>
            <a:r>
              <a:rPr lang="en-US" sz="3600" b="1" dirty="0">
                <a:solidFill>
                  <a:srgbClr val="FF0000"/>
                </a:solidFill>
                <a:latin typeface="Arial" panose="020B0604020202020204" pitchFamily="34" charset="0"/>
                <a:cs typeface="Arial" panose="020B0604020202020204" pitchFamily="34" charset="0"/>
              </a:rPr>
              <a:t>FP</a:t>
            </a:r>
          </a:p>
        </p:txBody>
      </p:sp>
      <p:sp>
        <p:nvSpPr>
          <p:cNvPr id="20" name="Rectangle 19">
            <a:extLst>
              <a:ext uri="{FF2B5EF4-FFF2-40B4-BE49-F238E27FC236}">
                <a16:creationId xmlns:a16="http://schemas.microsoft.com/office/drawing/2014/main" id="{55D69273-A946-4FEF-90FB-4352A88A3C6B}"/>
              </a:ext>
            </a:extLst>
          </p:cNvPr>
          <p:cNvSpPr/>
          <p:nvPr/>
        </p:nvSpPr>
        <p:spPr>
          <a:xfrm>
            <a:off x="25052" y="6496022"/>
            <a:ext cx="2845651"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Decision threshold = .50</a:t>
            </a:r>
          </a:p>
        </p:txBody>
      </p:sp>
    </p:spTree>
    <p:extLst>
      <p:ext uri="{BB962C8B-B14F-4D97-AF65-F5344CB8AC3E}">
        <p14:creationId xmlns:p14="http://schemas.microsoft.com/office/powerpoint/2010/main" val="123127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1 Day: Confusion Matrix and Performance Metrics</a:t>
            </a:r>
          </a:p>
        </p:txBody>
      </p:sp>
      <p:sp>
        <p:nvSpPr>
          <p:cNvPr id="10" name="TextBox 9">
            <a:extLst>
              <a:ext uri="{FF2B5EF4-FFF2-40B4-BE49-F238E27FC236}">
                <a16:creationId xmlns:a16="http://schemas.microsoft.com/office/drawing/2014/main" id="{D54B9506-DFB2-49E6-AF1B-E1F1A77056A0}"/>
              </a:ext>
            </a:extLst>
          </p:cNvPr>
          <p:cNvSpPr txBox="1"/>
          <p:nvPr/>
        </p:nvSpPr>
        <p:spPr>
          <a:xfrm>
            <a:off x="4998" y="952866"/>
            <a:ext cx="11657349" cy="1815882"/>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Sensitivity = 0.81</a:t>
            </a:r>
          </a:p>
          <a:p>
            <a:r>
              <a:rPr lang="en-US" sz="2800" b="1" dirty="0">
                <a:latin typeface="Arial" panose="020B0604020202020204" pitchFamily="34" charset="0"/>
                <a:cs typeface="Arial" panose="020B0604020202020204" pitchFamily="34" charset="0"/>
              </a:rPr>
              <a:t>Specificity = 0.86</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Balanced accuracy = .83</a:t>
            </a:r>
          </a:p>
        </p:txBody>
      </p:sp>
      <p:pic>
        <p:nvPicPr>
          <p:cNvPr id="7" name="Picture 6">
            <a:extLst>
              <a:ext uri="{FF2B5EF4-FFF2-40B4-BE49-F238E27FC236}">
                <a16:creationId xmlns:a16="http://schemas.microsoft.com/office/drawing/2014/main" id="{FDEEB156-88AA-42DE-A4B8-6FDED9426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760" y="907139"/>
            <a:ext cx="6858014" cy="5943612"/>
          </a:xfrm>
          <a:prstGeom prst="rect">
            <a:avLst/>
          </a:prstGeom>
        </p:spPr>
      </p:pic>
      <p:sp>
        <p:nvSpPr>
          <p:cNvPr id="13" name="TextBox 12">
            <a:extLst>
              <a:ext uri="{FF2B5EF4-FFF2-40B4-BE49-F238E27FC236}">
                <a16:creationId xmlns:a16="http://schemas.microsoft.com/office/drawing/2014/main" id="{5B7E6C14-1DBE-4D7C-B6CE-CB814C16C679}"/>
              </a:ext>
            </a:extLst>
          </p:cNvPr>
          <p:cNvSpPr txBox="1"/>
          <p:nvPr/>
        </p:nvSpPr>
        <p:spPr>
          <a:xfrm>
            <a:off x="6814158" y="1218018"/>
            <a:ext cx="800219" cy="646331"/>
          </a:xfrm>
          <a:prstGeom prst="rect">
            <a:avLst/>
          </a:prstGeom>
          <a:noFill/>
        </p:spPr>
        <p:txBody>
          <a:bodyPr wrap="none" rtlCol="0">
            <a:spAutoFit/>
          </a:bodyPr>
          <a:lstStyle/>
          <a:p>
            <a:r>
              <a:rPr lang="en-US" sz="3600" b="1" dirty="0">
                <a:solidFill>
                  <a:srgbClr val="00B050"/>
                </a:solidFill>
                <a:latin typeface="Arial" panose="020B0604020202020204" pitchFamily="34" charset="0"/>
                <a:cs typeface="Arial" panose="020B0604020202020204" pitchFamily="34" charset="0"/>
              </a:rPr>
              <a:t>TN</a:t>
            </a:r>
          </a:p>
        </p:txBody>
      </p:sp>
      <p:sp>
        <p:nvSpPr>
          <p:cNvPr id="14" name="TextBox 13">
            <a:extLst>
              <a:ext uri="{FF2B5EF4-FFF2-40B4-BE49-F238E27FC236}">
                <a16:creationId xmlns:a16="http://schemas.microsoft.com/office/drawing/2014/main" id="{E13469BD-0362-4718-8FF7-3E7D4B7EDDF3}"/>
              </a:ext>
            </a:extLst>
          </p:cNvPr>
          <p:cNvSpPr txBox="1"/>
          <p:nvPr/>
        </p:nvSpPr>
        <p:spPr>
          <a:xfrm>
            <a:off x="11088286" y="5338176"/>
            <a:ext cx="774571" cy="646331"/>
          </a:xfrm>
          <a:prstGeom prst="rect">
            <a:avLst/>
          </a:prstGeom>
          <a:noFill/>
        </p:spPr>
        <p:txBody>
          <a:bodyPr wrap="none" rtlCol="0">
            <a:spAutoFit/>
          </a:bodyPr>
          <a:lstStyle/>
          <a:p>
            <a:r>
              <a:rPr lang="en-US" sz="3600" b="1" dirty="0">
                <a:solidFill>
                  <a:srgbClr val="00B050"/>
                </a:solidFill>
                <a:latin typeface="Arial" panose="020B0604020202020204" pitchFamily="34" charset="0"/>
                <a:cs typeface="Arial" panose="020B0604020202020204" pitchFamily="34" charset="0"/>
              </a:rPr>
              <a:t>TP</a:t>
            </a:r>
          </a:p>
        </p:txBody>
      </p:sp>
      <p:sp>
        <p:nvSpPr>
          <p:cNvPr id="15" name="TextBox 14">
            <a:extLst>
              <a:ext uri="{FF2B5EF4-FFF2-40B4-BE49-F238E27FC236}">
                <a16:creationId xmlns:a16="http://schemas.microsoft.com/office/drawing/2014/main" id="{F15EC89C-16F6-48DF-837B-7FE7936678F3}"/>
              </a:ext>
            </a:extLst>
          </p:cNvPr>
          <p:cNvSpPr txBox="1"/>
          <p:nvPr/>
        </p:nvSpPr>
        <p:spPr>
          <a:xfrm>
            <a:off x="11103552" y="1200326"/>
            <a:ext cx="800219" cy="646331"/>
          </a:xfrm>
          <a:prstGeom prst="rect">
            <a:avLst/>
          </a:prstGeom>
          <a:noFill/>
        </p:spPr>
        <p:txBody>
          <a:bodyPr wrap="none" rtlCol="0">
            <a:spAutoFit/>
          </a:bodyPr>
          <a:lstStyle/>
          <a:p>
            <a:r>
              <a:rPr lang="en-US" sz="3600" b="1" dirty="0">
                <a:solidFill>
                  <a:srgbClr val="FF0000"/>
                </a:solidFill>
                <a:latin typeface="Arial" panose="020B0604020202020204" pitchFamily="34" charset="0"/>
                <a:cs typeface="Arial" panose="020B0604020202020204" pitchFamily="34" charset="0"/>
              </a:rPr>
              <a:t>FN</a:t>
            </a:r>
          </a:p>
        </p:txBody>
      </p:sp>
      <p:sp>
        <p:nvSpPr>
          <p:cNvPr id="16" name="TextBox 15">
            <a:extLst>
              <a:ext uri="{FF2B5EF4-FFF2-40B4-BE49-F238E27FC236}">
                <a16:creationId xmlns:a16="http://schemas.microsoft.com/office/drawing/2014/main" id="{503FD9C1-4306-441A-BF9B-56355FBAB9E7}"/>
              </a:ext>
            </a:extLst>
          </p:cNvPr>
          <p:cNvSpPr txBox="1"/>
          <p:nvPr/>
        </p:nvSpPr>
        <p:spPr>
          <a:xfrm>
            <a:off x="6801632" y="5324743"/>
            <a:ext cx="774571" cy="646331"/>
          </a:xfrm>
          <a:prstGeom prst="rect">
            <a:avLst/>
          </a:prstGeom>
          <a:noFill/>
        </p:spPr>
        <p:txBody>
          <a:bodyPr wrap="none" rtlCol="0">
            <a:spAutoFit/>
          </a:bodyPr>
          <a:lstStyle/>
          <a:p>
            <a:r>
              <a:rPr lang="en-US" sz="3600" b="1" dirty="0">
                <a:solidFill>
                  <a:srgbClr val="FF0000"/>
                </a:solidFill>
                <a:latin typeface="Arial" panose="020B0604020202020204" pitchFamily="34" charset="0"/>
                <a:cs typeface="Arial" panose="020B0604020202020204" pitchFamily="34" charset="0"/>
              </a:rPr>
              <a:t>FP</a:t>
            </a:r>
          </a:p>
        </p:txBody>
      </p:sp>
      <p:sp>
        <p:nvSpPr>
          <p:cNvPr id="17" name="Rectangle 16">
            <a:extLst>
              <a:ext uri="{FF2B5EF4-FFF2-40B4-BE49-F238E27FC236}">
                <a16:creationId xmlns:a16="http://schemas.microsoft.com/office/drawing/2014/main" id="{0B741395-5EFC-4919-A792-791372AA65BE}"/>
              </a:ext>
            </a:extLst>
          </p:cNvPr>
          <p:cNvSpPr/>
          <p:nvPr/>
        </p:nvSpPr>
        <p:spPr>
          <a:xfrm>
            <a:off x="25052" y="6496022"/>
            <a:ext cx="2845651"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Decision threshold = .50</a:t>
            </a:r>
          </a:p>
        </p:txBody>
      </p:sp>
    </p:spTree>
    <p:extLst>
      <p:ext uri="{BB962C8B-B14F-4D97-AF65-F5344CB8AC3E}">
        <p14:creationId xmlns:p14="http://schemas.microsoft.com/office/powerpoint/2010/main" val="3525772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1 Hour: Confusion Matrix and Performance Metrics</a:t>
            </a:r>
          </a:p>
        </p:txBody>
      </p:sp>
      <p:sp>
        <p:nvSpPr>
          <p:cNvPr id="10" name="TextBox 9">
            <a:extLst>
              <a:ext uri="{FF2B5EF4-FFF2-40B4-BE49-F238E27FC236}">
                <a16:creationId xmlns:a16="http://schemas.microsoft.com/office/drawing/2014/main" id="{D54B9506-DFB2-49E6-AF1B-E1F1A77056A0}"/>
              </a:ext>
            </a:extLst>
          </p:cNvPr>
          <p:cNvSpPr txBox="1"/>
          <p:nvPr/>
        </p:nvSpPr>
        <p:spPr>
          <a:xfrm>
            <a:off x="4998" y="952860"/>
            <a:ext cx="11657349" cy="1815882"/>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Sensitivity = 0.84</a:t>
            </a:r>
          </a:p>
          <a:p>
            <a:r>
              <a:rPr lang="en-US" sz="2800" b="1" dirty="0">
                <a:latin typeface="Arial" panose="020B0604020202020204" pitchFamily="34" charset="0"/>
                <a:cs typeface="Arial" panose="020B0604020202020204" pitchFamily="34" charset="0"/>
              </a:rPr>
              <a:t>Specificity = 0.87</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Balanced accuracy = .86</a:t>
            </a:r>
          </a:p>
        </p:txBody>
      </p:sp>
      <p:pic>
        <p:nvPicPr>
          <p:cNvPr id="7" name="Picture 6">
            <a:extLst>
              <a:ext uri="{FF2B5EF4-FFF2-40B4-BE49-F238E27FC236}">
                <a16:creationId xmlns:a16="http://schemas.microsoft.com/office/drawing/2014/main" id="{C5003B20-6CA6-4C6F-8566-160EE3716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760" y="907138"/>
            <a:ext cx="6858014" cy="5943612"/>
          </a:xfrm>
          <a:prstGeom prst="rect">
            <a:avLst/>
          </a:prstGeom>
        </p:spPr>
      </p:pic>
      <p:sp>
        <p:nvSpPr>
          <p:cNvPr id="13" name="TextBox 12">
            <a:extLst>
              <a:ext uri="{FF2B5EF4-FFF2-40B4-BE49-F238E27FC236}">
                <a16:creationId xmlns:a16="http://schemas.microsoft.com/office/drawing/2014/main" id="{ABD6F105-BAD7-47BE-8F2E-1CDD7DE4DAEE}"/>
              </a:ext>
            </a:extLst>
          </p:cNvPr>
          <p:cNvSpPr txBox="1"/>
          <p:nvPr/>
        </p:nvSpPr>
        <p:spPr>
          <a:xfrm>
            <a:off x="6814158" y="1218018"/>
            <a:ext cx="800219" cy="646331"/>
          </a:xfrm>
          <a:prstGeom prst="rect">
            <a:avLst/>
          </a:prstGeom>
          <a:noFill/>
        </p:spPr>
        <p:txBody>
          <a:bodyPr wrap="none" rtlCol="0">
            <a:spAutoFit/>
          </a:bodyPr>
          <a:lstStyle/>
          <a:p>
            <a:r>
              <a:rPr lang="en-US" sz="3600" b="1" dirty="0">
                <a:solidFill>
                  <a:srgbClr val="00B050"/>
                </a:solidFill>
                <a:latin typeface="Arial" panose="020B0604020202020204" pitchFamily="34" charset="0"/>
                <a:cs typeface="Arial" panose="020B0604020202020204" pitchFamily="34" charset="0"/>
              </a:rPr>
              <a:t>TN</a:t>
            </a:r>
          </a:p>
        </p:txBody>
      </p:sp>
      <p:sp>
        <p:nvSpPr>
          <p:cNvPr id="14" name="TextBox 13">
            <a:extLst>
              <a:ext uri="{FF2B5EF4-FFF2-40B4-BE49-F238E27FC236}">
                <a16:creationId xmlns:a16="http://schemas.microsoft.com/office/drawing/2014/main" id="{872B1505-B82E-46E0-B56D-FD200846666C}"/>
              </a:ext>
            </a:extLst>
          </p:cNvPr>
          <p:cNvSpPr txBox="1"/>
          <p:nvPr/>
        </p:nvSpPr>
        <p:spPr>
          <a:xfrm>
            <a:off x="11426488" y="5338176"/>
            <a:ext cx="774571" cy="646331"/>
          </a:xfrm>
          <a:prstGeom prst="rect">
            <a:avLst/>
          </a:prstGeom>
          <a:noFill/>
        </p:spPr>
        <p:txBody>
          <a:bodyPr wrap="none" rtlCol="0">
            <a:spAutoFit/>
          </a:bodyPr>
          <a:lstStyle/>
          <a:p>
            <a:r>
              <a:rPr lang="en-US" sz="3600" b="1" dirty="0">
                <a:solidFill>
                  <a:srgbClr val="00B050"/>
                </a:solidFill>
                <a:latin typeface="Arial" panose="020B0604020202020204" pitchFamily="34" charset="0"/>
                <a:cs typeface="Arial" panose="020B0604020202020204" pitchFamily="34" charset="0"/>
              </a:rPr>
              <a:t>TP</a:t>
            </a:r>
          </a:p>
        </p:txBody>
      </p:sp>
      <p:sp>
        <p:nvSpPr>
          <p:cNvPr id="15" name="TextBox 14">
            <a:extLst>
              <a:ext uri="{FF2B5EF4-FFF2-40B4-BE49-F238E27FC236}">
                <a16:creationId xmlns:a16="http://schemas.microsoft.com/office/drawing/2014/main" id="{EFC1940C-AD2F-429E-A686-D39305F95DF9}"/>
              </a:ext>
            </a:extLst>
          </p:cNvPr>
          <p:cNvSpPr txBox="1"/>
          <p:nvPr/>
        </p:nvSpPr>
        <p:spPr>
          <a:xfrm>
            <a:off x="11429228" y="1200326"/>
            <a:ext cx="800219" cy="646331"/>
          </a:xfrm>
          <a:prstGeom prst="rect">
            <a:avLst/>
          </a:prstGeom>
          <a:noFill/>
        </p:spPr>
        <p:txBody>
          <a:bodyPr wrap="none" rtlCol="0">
            <a:spAutoFit/>
          </a:bodyPr>
          <a:lstStyle/>
          <a:p>
            <a:r>
              <a:rPr lang="en-US" sz="3600" b="1" dirty="0">
                <a:solidFill>
                  <a:srgbClr val="FF0000"/>
                </a:solidFill>
                <a:latin typeface="Arial" panose="020B0604020202020204" pitchFamily="34" charset="0"/>
                <a:cs typeface="Arial" panose="020B0604020202020204" pitchFamily="34" charset="0"/>
              </a:rPr>
              <a:t>FN</a:t>
            </a:r>
          </a:p>
        </p:txBody>
      </p:sp>
      <p:sp>
        <p:nvSpPr>
          <p:cNvPr id="16" name="TextBox 15">
            <a:extLst>
              <a:ext uri="{FF2B5EF4-FFF2-40B4-BE49-F238E27FC236}">
                <a16:creationId xmlns:a16="http://schemas.microsoft.com/office/drawing/2014/main" id="{464B566D-70C1-4719-8D41-4DA03C57EA39}"/>
              </a:ext>
            </a:extLst>
          </p:cNvPr>
          <p:cNvSpPr txBox="1"/>
          <p:nvPr/>
        </p:nvSpPr>
        <p:spPr>
          <a:xfrm>
            <a:off x="6801632" y="5324743"/>
            <a:ext cx="774571" cy="646331"/>
          </a:xfrm>
          <a:prstGeom prst="rect">
            <a:avLst/>
          </a:prstGeom>
          <a:noFill/>
        </p:spPr>
        <p:txBody>
          <a:bodyPr wrap="none" rtlCol="0">
            <a:spAutoFit/>
          </a:bodyPr>
          <a:lstStyle/>
          <a:p>
            <a:r>
              <a:rPr lang="en-US" sz="3600" b="1" dirty="0">
                <a:solidFill>
                  <a:srgbClr val="FF0000"/>
                </a:solidFill>
                <a:latin typeface="Arial" panose="020B0604020202020204" pitchFamily="34" charset="0"/>
                <a:cs typeface="Arial" panose="020B0604020202020204" pitchFamily="34" charset="0"/>
              </a:rPr>
              <a:t>FP</a:t>
            </a:r>
          </a:p>
        </p:txBody>
      </p:sp>
      <p:sp>
        <p:nvSpPr>
          <p:cNvPr id="17" name="Rectangle 16">
            <a:extLst>
              <a:ext uri="{FF2B5EF4-FFF2-40B4-BE49-F238E27FC236}">
                <a16:creationId xmlns:a16="http://schemas.microsoft.com/office/drawing/2014/main" id="{43CDEC37-3FD2-4D89-8493-2806BEE37D08}"/>
              </a:ext>
            </a:extLst>
          </p:cNvPr>
          <p:cNvSpPr/>
          <p:nvPr/>
        </p:nvSpPr>
        <p:spPr>
          <a:xfrm>
            <a:off x="25052" y="6496022"/>
            <a:ext cx="2845651"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Decision threshold = .50</a:t>
            </a:r>
          </a:p>
        </p:txBody>
      </p:sp>
    </p:spTree>
    <p:extLst>
      <p:ext uri="{BB962C8B-B14F-4D97-AF65-F5344CB8AC3E}">
        <p14:creationId xmlns:p14="http://schemas.microsoft.com/office/powerpoint/2010/main" val="3110360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53052BC-FFED-4C62-A557-235298E1E06D}"/>
              </a:ext>
            </a:extLst>
          </p:cNvPr>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C4E3BBF-046B-4428-B764-73518EEDBC18}"/>
              </a:ext>
            </a:extLst>
          </p:cNvPr>
          <p:cNvSpPr txBox="1"/>
          <p:nvPr/>
        </p:nvSpPr>
        <p:spPr>
          <a:xfrm>
            <a:off x="66675" y="38099"/>
            <a:ext cx="11887200" cy="553998"/>
          </a:xfrm>
          <a:prstGeom prst="rect">
            <a:avLst/>
          </a:prstGeom>
          <a:noFill/>
        </p:spPr>
        <p:txBody>
          <a:bodyPr wrap="square" rtlCol="0">
            <a:spAutoFit/>
          </a:bodyPr>
          <a:lstStyle/>
          <a:p>
            <a:r>
              <a:rPr lang="en-US" sz="3000" b="1" dirty="0">
                <a:solidFill>
                  <a:srgbClr val="00B050"/>
                </a:solidFill>
                <a:latin typeface="Arial" panose="020B0604020202020204" pitchFamily="34" charset="0"/>
                <a:cs typeface="Arial" panose="020B0604020202020204" pitchFamily="34" charset="0"/>
              </a:rPr>
              <a:t>Digital Therapeutics (</a:t>
            </a:r>
            <a:r>
              <a:rPr lang="en-US" sz="3000" b="1" dirty="0" err="1">
                <a:solidFill>
                  <a:srgbClr val="00B050"/>
                </a:solidFill>
                <a:latin typeface="Arial" panose="020B0604020202020204" pitchFamily="34" charset="0"/>
                <a:cs typeface="Arial" panose="020B0604020202020204" pitchFamily="34" charset="0"/>
              </a:rPr>
              <a:t>DTx</a:t>
            </a:r>
            <a:r>
              <a:rPr lang="en-US" sz="3000" b="1" dirty="0">
                <a:solidFill>
                  <a:srgbClr val="00B050"/>
                </a:solidFill>
                <a:latin typeface="Arial" panose="020B0604020202020204" pitchFamily="34" charset="0"/>
                <a:cs typeface="Arial" panose="020B0604020202020204" pitchFamily="34" charset="0"/>
              </a:rPr>
              <a:t>)</a:t>
            </a:r>
          </a:p>
        </p:txBody>
      </p:sp>
      <p:sp>
        <p:nvSpPr>
          <p:cNvPr id="2" name="Rectangle 1">
            <a:extLst>
              <a:ext uri="{FF2B5EF4-FFF2-40B4-BE49-F238E27FC236}">
                <a16:creationId xmlns:a16="http://schemas.microsoft.com/office/drawing/2014/main" id="{B0E428F7-A3C8-4E1B-8B33-E10D0A1B8C71}"/>
              </a:ext>
            </a:extLst>
          </p:cNvPr>
          <p:cNvSpPr/>
          <p:nvPr/>
        </p:nvSpPr>
        <p:spPr>
          <a:xfrm>
            <a:off x="15878" y="710025"/>
            <a:ext cx="12176122" cy="3970318"/>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Digital therapeutics are smartphone "apps" that are designed to prevent, manage, or treat disease, including mental illness. </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Can augment mental health services to address barriers</a:t>
            </a:r>
          </a:p>
          <a:p>
            <a:pPr marL="457200"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Accessible everywhere</a:t>
            </a:r>
          </a:p>
          <a:p>
            <a:pPr marL="457200" indent="-457200">
              <a:buFont typeface="Wingdings" panose="05000000000000000000" pitchFamily="2" charset="2"/>
              <a:buChar char="ü"/>
            </a:pPr>
            <a:endParaRPr lang="en-US" sz="28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Available 24/7</a:t>
            </a:r>
          </a:p>
          <a:p>
            <a:pPr marL="457200" indent="-457200">
              <a:buFont typeface="Wingdings" panose="05000000000000000000" pitchFamily="2" charset="2"/>
              <a:buChar char="ü"/>
            </a:pPr>
            <a:endParaRPr lang="en-US" sz="28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Highly scalable (affordable?)</a:t>
            </a:r>
          </a:p>
        </p:txBody>
      </p:sp>
    </p:spTree>
    <p:extLst>
      <p:ext uri="{BB962C8B-B14F-4D97-AF65-F5344CB8AC3E}">
        <p14:creationId xmlns:p14="http://schemas.microsoft.com/office/powerpoint/2010/main" val="299268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53052BC-FFED-4C62-A557-235298E1E06D}"/>
              </a:ext>
            </a:extLst>
          </p:cNvPr>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C4E3BBF-046B-4428-B764-73518EEDBC18}"/>
              </a:ext>
            </a:extLst>
          </p:cNvPr>
          <p:cNvSpPr txBox="1"/>
          <p:nvPr/>
        </p:nvSpPr>
        <p:spPr>
          <a:xfrm>
            <a:off x="66675" y="38099"/>
            <a:ext cx="11887200" cy="553998"/>
          </a:xfrm>
          <a:prstGeom prst="rect">
            <a:avLst/>
          </a:prstGeom>
          <a:noFill/>
        </p:spPr>
        <p:txBody>
          <a:bodyPr wrap="square" rtlCol="0">
            <a:spAutoFit/>
          </a:bodyPr>
          <a:lstStyle/>
          <a:p>
            <a:r>
              <a:rPr lang="en-US" sz="3000" b="1" dirty="0">
                <a:solidFill>
                  <a:srgbClr val="00B050"/>
                </a:solidFill>
                <a:latin typeface="Arial" panose="020B0604020202020204" pitchFamily="34" charset="0"/>
                <a:cs typeface="Arial" panose="020B0604020202020204" pitchFamily="34" charset="0"/>
              </a:rPr>
              <a:t>Digital Therapeutics (</a:t>
            </a:r>
            <a:r>
              <a:rPr lang="en-US" sz="3000" b="1" dirty="0" err="1">
                <a:solidFill>
                  <a:srgbClr val="00B050"/>
                </a:solidFill>
                <a:latin typeface="Arial" panose="020B0604020202020204" pitchFamily="34" charset="0"/>
                <a:cs typeface="Arial" panose="020B0604020202020204" pitchFamily="34" charset="0"/>
              </a:rPr>
              <a:t>DTx</a:t>
            </a:r>
            <a:r>
              <a:rPr lang="en-US" sz="3000" b="1" dirty="0">
                <a:solidFill>
                  <a:srgbClr val="00B050"/>
                </a:solidFill>
                <a:latin typeface="Arial" panose="020B0604020202020204" pitchFamily="34" charset="0"/>
                <a:cs typeface="Arial" panose="020B0604020202020204" pitchFamily="34" charset="0"/>
              </a:rPr>
              <a:t>)</a:t>
            </a:r>
          </a:p>
        </p:txBody>
      </p:sp>
      <p:sp>
        <p:nvSpPr>
          <p:cNvPr id="2" name="Rectangle 1">
            <a:extLst>
              <a:ext uri="{FF2B5EF4-FFF2-40B4-BE49-F238E27FC236}">
                <a16:creationId xmlns:a16="http://schemas.microsoft.com/office/drawing/2014/main" id="{B0E428F7-A3C8-4E1B-8B33-E10D0A1B8C71}"/>
              </a:ext>
            </a:extLst>
          </p:cNvPr>
          <p:cNvSpPr/>
          <p:nvPr/>
        </p:nvSpPr>
        <p:spPr>
          <a:xfrm>
            <a:off x="15878" y="710025"/>
            <a:ext cx="12176122" cy="4832092"/>
          </a:xfrm>
          <a:prstGeom prst="rect">
            <a:avLst/>
          </a:prstGeom>
        </p:spPr>
        <p:txBody>
          <a:bodyPr wrap="square">
            <a:spAutoFit/>
          </a:bodyPr>
          <a:lstStyle/>
          <a:p>
            <a:r>
              <a:rPr lang="en-US" sz="2800" b="1" dirty="0">
                <a:solidFill>
                  <a:schemeClr val="bg1">
                    <a:lumMod val="75000"/>
                  </a:schemeClr>
                </a:solidFill>
                <a:latin typeface="Arial" panose="020B0604020202020204" pitchFamily="34" charset="0"/>
                <a:cs typeface="Arial" panose="020B0604020202020204" pitchFamily="34" charset="0"/>
              </a:rPr>
              <a:t>Digital therapeutics are smartphone "apps" that are designed to prevent, manage, or treat disease, including mental illness. </a:t>
            </a:r>
          </a:p>
          <a:p>
            <a:endParaRPr lang="en-US" sz="2800" b="1" dirty="0">
              <a:solidFill>
                <a:schemeClr val="bg1">
                  <a:lumMod val="75000"/>
                </a:schemeClr>
              </a:solidFill>
              <a:latin typeface="Arial" panose="020B0604020202020204" pitchFamily="34" charset="0"/>
              <a:cs typeface="Arial" panose="020B0604020202020204" pitchFamily="34" charset="0"/>
            </a:endParaRPr>
          </a:p>
          <a:p>
            <a:r>
              <a:rPr lang="en-US" sz="2800" b="1" dirty="0">
                <a:solidFill>
                  <a:schemeClr val="bg1">
                    <a:lumMod val="75000"/>
                  </a:schemeClr>
                </a:solidFill>
                <a:latin typeface="Arial" panose="020B0604020202020204" pitchFamily="34" charset="0"/>
                <a:cs typeface="Arial" panose="020B0604020202020204" pitchFamily="34" charset="0"/>
              </a:rPr>
              <a:t>Can augment mental health services to address barriers</a:t>
            </a:r>
          </a:p>
          <a:p>
            <a:pPr marL="457200" indent="-457200">
              <a:buFont typeface="Wingdings" panose="05000000000000000000" pitchFamily="2" charset="2"/>
              <a:buChar char="ü"/>
            </a:pPr>
            <a:r>
              <a:rPr lang="en-US" sz="2800" b="1" dirty="0">
                <a:solidFill>
                  <a:schemeClr val="bg1">
                    <a:lumMod val="75000"/>
                  </a:schemeClr>
                </a:solidFill>
                <a:latin typeface="Arial" panose="020B0604020202020204" pitchFamily="34" charset="0"/>
                <a:cs typeface="Arial" panose="020B0604020202020204" pitchFamily="34" charset="0"/>
              </a:rPr>
              <a:t>Accessible everywhere</a:t>
            </a:r>
          </a:p>
          <a:p>
            <a:pPr marL="457200" indent="-457200">
              <a:buFont typeface="Wingdings" panose="05000000000000000000" pitchFamily="2" charset="2"/>
              <a:buChar char="ü"/>
            </a:pPr>
            <a:endParaRPr lang="en-US" sz="2800" b="1" dirty="0">
              <a:solidFill>
                <a:schemeClr val="bg1">
                  <a:lumMod val="75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800" b="1" dirty="0">
                <a:solidFill>
                  <a:schemeClr val="bg1">
                    <a:lumMod val="75000"/>
                  </a:schemeClr>
                </a:solidFill>
                <a:latin typeface="Arial" panose="020B0604020202020204" pitchFamily="34" charset="0"/>
                <a:cs typeface="Arial" panose="020B0604020202020204" pitchFamily="34" charset="0"/>
              </a:rPr>
              <a:t>Available 24/7</a:t>
            </a:r>
          </a:p>
          <a:p>
            <a:pPr marL="457200" indent="-457200">
              <a:buFont typeface="Wingdings" panose="05000000000000000000" pitchFamily="2" charset="2"/>
              <a:buChar char="ü"/>
            </a:pPr>
            <a:endParaRPr lang="en-US" sz="2800" b="1" dirty="0">
              <a:solidFill>
                <a:schemeClr val="bg1">
                  <a:lumMod val="75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800" b="1" dirty="0">
                <a:solidFill>
                  <a:schemeClr val="bg1">
                    <a:lumMod val="75000"/>
                  </a:schemeClr>
                </a:solidFill>
                <a:latin typeface="Arial" panose="020B0604020202020204" pitchFamily="34" charset="0"/>
                <a:cs typeface="Arial" panose="020B0604020202020204" pitchFamily="34" charset="0"/>
              </a:rPr>
              <a:t>Highly scalable (affordable?)</a:t>
            </a:r>
          </a:p>
          <a:p>
            <a:pPr marL="457200" indent="-457200">
              <a:buFont typeface="Wingdings" panose="05000000000000000000" pitchFamily="2" charset="2"/>
              <a:buChar char="ü"/>
            </a:pPr>
            <a:endParaRPr lang="en-US" sz="28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800" b="1" dirty="0">
                <a:solidFill>
                  <a:schemeClr val="tx1">
                    <a:lumMod val="95000"/>
                    <a:lumOff val="5000"/>
                  </a:schemeClr>
                </a:solidFill>
                <a:latin typeface="Arial" panose="020B0604020202020204" pitchFamily="34" charset="0"/>
                <a:cs typeface="Arial" panose="020B0604020202020204" pitchFamily="34" charset="0"/>
              </a:rPr>
              <a:t>Effective!</a:t>
            </a:r>
          </a:p>
        </p:txBody>
      </p:sp>
    </p:spTree>
    <p:extLst>
      <p:ext uri="{BB962C8B-B14F-4D97-AF65-F5344CB8AC3E}">
        <p14:creationId xmlns:p14="http://schemas.microsoft.com/office/powerpoint/2010/main" val="3203602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ED79E8-9EE2-4940-907F-B2DE6C6B5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3552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53052BC-FFED-4C62-A557-235298E1E06D}"/>
              </a:ext>
            </a:extLst>
          </p:cNvPr>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C4E3BBF-046B-4428-B764-73518EEDBC18}"/>
              </a:ext>
            </a:extLst>
          </p:cNvPr>
          <p:cNvSpPr txBox="1"/>
          <p:nvPr/>
        </p:nvSpPr>
        <p:spPr>
          <a:xfrm>
            <a:off x="66675" y="38099"/>
            <a:ext cx="11887200" cy="553998"/>
          </a:xfrm>
          <a:prstGeom prst="rect">
            <a:avLst/>
          </a:prstGeom>
          <a:noFill/>
        </p:spPr>
        <p:txBody>
          <a:bodyPr wrap="square" rtlCol="0">
            <a:spAutoFit/>
          </a:bodyPr>
          <a:lstStyle/>
          <a:p>
            <a:r>
              <a:rPr lang="en-US" sz="3000" b="1" dirty="0">
                <a:solidFill>
                  <a:srgbClr val="00B050"/>
                </a:solidFill>
                <a:latin typeface="Arial" panose="020B0604020202020204" pitchFamily="34" charset="0"/>
                <a:cs typeface="Arial" panose="020B0604020202020204" pitchFamily="34" charset="0"/>
              </a:rPr>
              <a:t>Smart Digital Therapeutics</a:t>
            </a:r>
          </a:p>
        </p:txBody>
      </p:sp>
      <p:sp>
        <p:nvSpPr>
          <p:cNvPr id="6" name="Rectangle 5">
            <a:extLst>
              <a:ext uri="{FF2B5EF4-FFF2-40B4-BE49-F238E27FC236}">
                <a16:creationId xmlns:a16="http://schemas.microsoft.com/office/drawing/2014/main" id="{72A702F7-B01C-40E6-B456-F931C9C4FB33}"/>
              </a:ext>
            </a:extLst>
          </p:cNvPr>
          <p:cNvSpPr/>
          <p:nvPr/>
        </p:nvSpPr>
        <p:spPr>
          <a:xfrm>
            <a:off x="1261872" y="1727733"/>
            <a:ext cx="10213848" cy="3046988"/>
          </a:xfrm>
          <a:prstGeom prst="rect">
            <a:avLst/>
          </a:prstGeom>
        </p:spPr>
        <p:txBody>
          <a:bodyPr wrap="square">
            <a:spAutoFit/>
          </a:bodyPr>
          <a:lstStyle/>
          <a:p>
            <a:r>
              <a:rPr lang="en-US" sz="3200" b="1" i="1" dirty="0">
                <a:latin typeface="Arial" panose="020B0604020202020204" pitchFamily="34" charset="0"/>
                <a:cs typeface="Arial" panose="020B0604020202020204" pitchFamily="34" charset="0"/>
              </a:rPr>
              <a:t>“Could you predict not only who might be at greatest risk for relapse …</a:t>
            </a:r>
          </a:p>
          <a:p>
            <a:endParaRPr lang="en-US" sz="3200" b="1" i="1" dirty="0">
              <a:latin typeface="Arial" panose="020B0604020202020204" pitchFamily="34" charset="0"/>
              <a:cs typeface="Arial" panose="020B0604020202020204" pitchFamily="34" charset="0"/>
            </a:endParaRPr>
          </a:p>
          <a:p>
            <a:r>
              <a:rPr lang="en-US" sz="3200" b="1" i="1" dirty="0">
                <a:latin typeface="Arial" panose="020B0604020202020204" pitchFamily="34" charset="0"/>
                <a:cs typeface="Arial" panose="020B0604020202020204" pitchFamily="34" charset="0"/>
              </a:rPr>
              <a:t>… but </a:t>
            </a:r>
            <a:r>
              <a:rPr lang="en-US" sz="3200" b="1" i="1" dirty="0">
                <a:solidFill>
                  <a:srgbClr val="FF0000"/>
                </a:solidFill>
                <a:latin typeface="Arial" panose="020B0604020202020204" pitchFamily="34" charset="0"/>
                <a:cs typeface="Arial" panose="020B0604020202020204" pitchFamily="34" charset="0"/>
              </a:rPr>
              <a:t>precisely when </a:t>
            </a:r>
            <a:r>
              <a:rPr lang="en-US" sz="3200" b="1" i="1" dirty="0">
                <a:latin typeface="Arial" panose="020B0604020202020204" pitchFamily="34" charset="0"/>
                <a:cs typeface="Arial" panose="020B0604020202020204" pitchFamily="34" charset="0"/>
              </a:rPr>
              <a:t>that relapse might occur … </a:t>
            </a:r>
          </a:p>
          <a:p>
            <a:endParaRPr lang="en-US" sz="3200" b="1" i="1" dirty="0">
              <a:latin typeface="Arial" panose="020B0604020202020204" pitchFamily="34" charset="0"/>
              <a:cs typeface="Arial" panose="020B0604020202020204" pitchFamily="34" charset="0"/>
            </a:endParaRPr>
          </a:p>
          <a:p>
            <a:r>
              <a:rPr lang="en-US" sz="3200" b="1" i="1" dirty="0">
                <a:latin typeface="Arial" panose="020B0604020202020204" pitchFamily="34" charset="0"/>
                <a:cs typeface="Arial" panose="020B0604020202020204" pitchFamily="34" charset="0"/>
              </a:rPr>
              <a:t>… and </a:t>
            </a:r>
            <a:r>
              <a:rPr lang="en-US" sz="3200" b="1" i="1" dirty="0">
                <a:solidFill>
                  <a:srgbClr val="FF0000"/>
                </a:solidFill>
                <a:latin typeface="Arial" panose="020B0604020202020204" pitchFamily="34" charset="0"/>
                <a:cs typeface="Arial" panose="020B0604020202020204" pitchFamily="34" charset="0"/>
              </a:rPr>
              <a:t>how best to intervene </a:t>
            </a:r>
            <a:r>
              <a:rPr lang="en-US" sz="3200" b="1" i="1" dirty="0">
                <a:latin typeface="Arial" panose="020B0604020202020204" pitchFamily="34" charset="0"/>
                <a:cs typeface="Arial" panose="020B0604020202020204" pitchFamily="34" charset="0"/>
              </a:rPr>
              <a:t>to prevent it?"</a:t>
            </a:r>
          </a:p>
        </p:txBody>
      </p:sp>
    </p:spTree>
    <p:extLst>
      <p:ext uri="{BB962C8B-B14F-4D97-AF65-F5344CB8AC3E}">
        <p14:creationId xmlns:p14="http://schemas.microsoft.com/office/powerpoint/2010/main" val="794695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52400" y="628650"/>
            <a:ext cx="8562975" cy="4762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75" y="38099"/>
            <a:ext cx="11887200" cy="584775"/>
          </a:xfrm>
          <a:prstGeom prst="rect">
            <a:avLst/>
          </a:prstGeom>
          <a:noFill/>
        </p:spPr>
        <p:txBody>
          <a:bodyPr wrap="square" rtlCol="0">
            <a:spAutoFit/>
          </a:bodyPr>
          <a:lstStyle/>
          <a:p>
            <a:r>
              <a:rPr lang="en-US" sz="3200" b="1" dirty="0">
                <a:solidFill>
                  <a:srgbClr val="00B050"/>
                </a:solidFill>
                <a:latin typeface="Arial" panose="020B0604020202020204" pitchFamily="34" charset="0"/>
                <a:cs typeface="Arial" panose="020B0604020202020204" pitchFamily="34" charset="0"/>
              </a:rPr>
              <a:t>Lapse Prediction in Patients with Alcohol Use Disorder</a:t>
            </a:r>
          </a:p>
        </p:txBody>
      </p:sp>
      <p:sp>
        <p:nvSpPr>
          <p:cNvPr id="6" name="TextBox 5"/>
          <p:cNvSpPr txBox="1"/>
          <p:nvPr/>
        </p:nvSpPr>
        <p:spPr>
          <a:xfrm>
            <a:off x="47625" y="742949"/>
            <a:ext cx="11753850" cy="3539430"/>
          </a:xfrm>
          <a:prstGeom prst="rect">
            <a:avLst/>
          </a:prstGeom>
          <a:noFill/>
        </p:spPr>
        <p:txBody>
          <a:bodyPr wrap="square" rtlCol="0">
            <a:spAutoFit/>
          </a:bodyPr>
          <a:lstStyle/>
          <a:p>
            <a:pPr marL="457200" indent="-457200">
              <a:buFont typeface="Wingdings" panose="05000000000000000000" pitchFamily="2" charset="2"/>
              <a:buChar char="q"/>
            </a:pPr>
            <a:r>
              <a:rPr lang="en-US" sz="2800" b="1" dirty="0">
                <a:latin typeface="Arial" panose="020B0604020202020204" pitchFamily="34" charset="0"/>
                <a:cs typeface="Arial" panose="020B0604020202020204" pitchFamily="34" charset="0"/>
              </a:rPr>
              <a:t>151 patients with AUD</a:t>
            </a:r>
          </a:p>
          <a:p>
            <a:pPr marL="457200" indent="-457200">
              <a:buFont typeface="Wingdings" panose="05000000000000000000" pitchFamily="2" charset="2"/>
              <a:buChar char="q"/>
            </a:pPr>
            <a:r>
              <a:rPr lang="en-US" sz="2800" b="1" dirty="0">
                <a:latin typeface="Arial" panose="020B0604020202020204" pitchFamily="34" charset="0"/>
                <a:cs typeface="Arial" panose="020B0604020202020204" pitchFamily="34" charset="0"/>
              </a:rPr>
              <a:t>Early in recovery (1-8 weeks)</a:t>
            </a:r>
          </a:p>
          <a:p>
            <a:pPr marL="457200" indent="-457200">
              <a:buFont typeface="Wingdings" panose="05000000000000000000" pitchFamily="2" charset="2"/>
              <a:buChar char="q"/>
            </a:pPr>
            <a:r>
              <a:rPr lang="en-US" sz="2800" b="1" dirty="0">
                <a:latin typeface="Arial" panose="020B0604020202020204" pitchFamily="34" charset="0"/>
                <a:cs typeface="Arial" panose="020B0604020202020204" pitchFamily="34" charset="0"/>
              </a:rPr>
              <a:t>Committed to abstinence throughout study period</a:t>
            </a:r>
          </a:p>
          <a:p>
            <a:pPr marL="457200" indent="-457200">
              <a:buFont typeface="Wingdings" panose="05000000000000000000" pitchFamily="2" charset="2"/>
              <a:buChar char="q"/>
            </a:pPr>
            <a:r>
              <a:rPr lang="en-US" sz="2800" b="1" dirty="0">
                <a:latin typeface="Arial" panose="020B0604020202020204" pitchFamily="34" charset="0"/>
                <a:cs typeface="Arial" panose="020B0604020202020204" pitchFamily="34" charset="0"/>
              </a:rPr>
              <a:t>Followed for up to 3 months</a:t>
            </a:r>
          </a:p>
          <a:p>
            <a:pPr marL="457200" indent="-457200">
              <a:buFont typeface="Wingdings" panose="05000000000000000000" pitchFamily="2" charset="2"/>
              <a:buChar char="q"/>
            </a:pPr>
            <a:r>
              <a:rPr lang="en-US" sz="2800" b="1" dirty="0">
                <a:latin typeface="Arial" panose="020B0604020202020204" pitchFamily="34" charset="0"/>
                <a:cs typeface="Arial" panose="020B0604020202020204" pitchFamily="34" charset="0"/>
              </a:rPr>
              <a:t>Collected active and passive personal sensing data streams</a:t>
            </a:r>
          </a:p>
          <a:p>
            <a:pPr marL="457200" indent="-457200">
              <a:buFont typeface="Wingdings" panose="05000000000000000000" pitchFamily="2" charset="2"/>
              <a:buChar char="q"/>
            </a:pPr>
            <a:endParaRPr lang="en-US" sz="28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US" sz="2800" b="1" dirty="0">
                <a:solidFill>
                  <a:srgbClr val="FF0000"/>
                </a:solidFill>
                <a:latin typeface="Arial" panose="020B0604020202020204" pitchFamily="34" charset="0"/>
                <a:cs typeface="Arial" panose="020B0604020202020204" pitchFamily="34" charset="0"/>
              </a:rPr>
              <a:t>GOAL</a:t>
            </a:r>
            <a:r>
              <a:rPr lang="en-US" sz="2800" b="1" dirty="0">
                <a:latin typeface="Arial" panose="020B0604020202020204" pitchFamily="34" charset="0"/>
                <a:cs typeface="Arial" panose="020B0604020202020204" pitchFamily="34" charset="0"/>
              </a:rPr>
              <a:t>: Develop a temporally precise lapse monitoring (prediction) system for patients with AUD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011" y="4282379"/>
            <a:ext cx="1748888" cy="23318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2574" y="4282379"/>
            <a:ext cx="3006439" cy="2335772"/>
          </a:xfrm>
          <a:prstGeom prst="rect">
            <a:avLst/>
          </a:prstGeom>
        </p:spPr>
      </p:pic>
      <p:pic>
        <p:nvPicPr>
          <p:cNvPr id="12" name="Picture 11" descr="Graphical user interface, text&#10;&#10;Description automatically generated">
            <a:extLst>
              <a:ext uri="{FF2B5EF4-FFF2-40B4-BE49-F238E27FC236}">
                <a16:creationId xmlns:a16="http://schemas.microsoft.com/office/drawing/2014/main" id="{6FA02625-BA2B-492D-8942-E4BA91CB10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9991" y="6125533"/>
            <a:ext cx="4299314" cy="735116"/>
          </a:xfrm>
          <a:prstGeom prst="rect">
            <a:avLst/>
          </a:prstGeom>
        </p:spPr>
      </p:pic>
      <p:sp>
        <p:nvSpPr>
          <p:cNvPr id="15" name="TextBox 14">
            <a:extLst>
              <a:ext uri="{FF2B5EF4-FFF2-40B4-BE49-F238E27FC236}">
                <a16:creationId xmlns:a16="http://schemas.microsoft.com/office/drawing/2014/main" id="{2D90B564-1AC8-4C8D-80FE-025F542E8A60}"/>
              </a:ext>
            </a:extLst>
          </p:cNvPr>
          <p:cNvSpPr txBox="1"/>
          <p:nvPr/>
        </p:nvSpPr>
        <p:spPr>
          <a:xfrm>
            <a:off x="2329828" y="6610663"/>
            <a:ext cx="1813317"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D. Gustafson (Co-I)</a:t>
            </a:r>
          </a:p>
        </p:txBody>
      </p:sp>
      <p:sp>
        <p:nvSpPr>
          <p:cNvPr id="16" name="TextBox 15">
            <a:extLst>
              <a:ext uri="{FF2B5EF4-FFF2-40B4-BE49-F238E27FC236}">
                <a16:creationId xmlns:a16="http://schemas.microsoft.com/office/drawing/2014/main" id="{714237F4-AC3C-4148-8D99-B3FB4D7F3750}"/>
              </a:ext>
            </a:extLst>
          </p:cNvPr>
          <p:cNvSpPr txBox="1"/>
          <p:nvPr/>
        </p:nvSpPr>
        <p:spPr>
          <a:xfrm>
            <a:off x="5465265" y="6613163"/>
            <a:ext cx="1247457"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X. Zhu (Co-I)</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698" y="4250068"/>
            <a:ext cx="1943100" cy="2331720"/>
          </a:xfrm>
          <a:prstGeom prst="rect">
            <a:avLst/>
          </a:prstGeom>
        </p:spPr>
      </p:pic>
      <p:sp>
        <p:nvSpPr>
          <p:cNvPr id="18" name="TextBox 17">
            <a:extLst>
              <a:ext uri="{FF2B5EF4-FFF2-40B4-BE49-F238E27FC236}">
                <a16:creationId xmlns:a16="http://schemas.microsoft.com/office/drawing/2014/main" id="{2D90B564-1AC8-4C8D-80FE-025F542E8A60}"/>
              </a:ext>
            </a:extLst>
          </p:cNvPr>
          <p:cNvSpPr txBox="1"/>
          <p:nvPr/>
        </p:nvSpPr>
        <p:spPr>
          <a:xfrm>
            <a:off x="509513" y="6596809"/>
            <a:ext cx="1249060"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J. Curtin (PI)</a:t>
            </a:r>
          </a:p>
        </p:txBody>
      </p:sp>
    </p:spTree>
    <p:extLst>
      <p:ext uri="{BB962C8B-B14F-4D97-AF65-F5344CB8AC3E}">
        <p14:creationId xmlns:p14="http://schemas.microsoft.com/office/powerpoint/2010/main" val="1042200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25570</TotalTime>
  <Words>5247</Words>
  <Application>Microsoft Office PowerPoint</Application>
  <PresentationFormat>Widescreen</PresentationFormat>
  <Paragraphs>677</Paragraphs>
  <Slides>44</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Supplemental Slides</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jjcurtin</dc:creator>
  <cp:lastModifiedBy>John Curtin</cp:lastModifiedBy>
  <cp:revision>640</cp:revision>
  <dcterms:created xsi:type="dcterms:W3CDTF">2018-04-04T16:44:54Z</dcterms:created>
  <dcterms:modified xsi:type="dcterms:W3CDTF">2022-09-27T16:46:11Z</dcterms:modified>
</cp:coreProperties>
</file>