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56" r:id="rId3"/>
    <p:sldId id="303" r:id="rId4"/>
    <p:sldId id="399" r:id="rId5"/>
    <p:sldId id="403" r:id="rId6"/>
    <p:sldId id="362" r:id="rId7"/>
    <p:sldId id="358" r:id="rId8"/>
    <p:sldId id="359" r:id="rId9"/>
    <p:sldId id="365" r:id="rId10"/>
    <p:sldId id="355" r:id="rId11"/>
    <p:sldId id="260" r:id="rId12"/>
    <p:sldId id="266" r:id="rId13"/>
    <p:sldId id="398" r:id="rId14"/>
    <p:sldId id="333" r:id="rId15"/>
    <p:sldId id="370" r:id="rId16"/>
    <p:sldId id="371" r:id="rId17"/>
    <p:sldId id="272" r:id="rId18"/>
    <p:sldId id="404" r:id="rId19"/>
    <p:sldId id="334" r:id="rId20"/>
    <p:sldId id="373" r:id="rId21"/>
    <p:sldId id="377" r:id="rId22"/>
    <p:sldId id="379" r:id="rId23"/>
    <p:sldId id="381" r:id="rId24"/>
    <p:sldId id="382" r:id="rId25"/>
    <p:sldId id="384" r:id="rId26"/>
    <p:sldId id="385" r:id="rId27"/>
    <p:sldId id="386" r:id="rId28"/>
    <p:sldId id="387" r:id="rId29"/>
    <p:sldId id="388" r:id="rId30"/>
    <p:sldId id="401" r:id="rId31"/>
    <p:sldId id="308" r:id="rId32"/>
    <p:sldId id="310" r:id="rId33"/>
    <p:sldId id="311" r:id="rId34"/>
    <p:sldId id="312" r:id="rId35"/>
    <p:sldId id="321" r:id="rId36"/>
    <p:sldId id="267" r:id="rId37"/>
    <p:sldId id="369" r:id="rId38"/>
    <p:sldId id="322" r:id="rId39"/>
    <p:sldId id="397" r:id="rId40"/>
    <p:sldId id="268" r:id="rId41"/>
    <p:sldId id="407" r:id="rId42"/>
    <p:sldId id="389" r:id="rId43"/>
    <p:sldId id="390" r:id="rId44"/>
    <p:sldId id="405" r:id="rId45"/>
    <p:sldId id="408" r:id="rId46"/>
    <p:sldId id="344" r:id="rId47"/>
    <p:sldId id="315" r:id="rId48"/>
    <p:sldId id="302" r:id="rId49"/>
    <p:sldId id="406" r:id="rId50"/>
    <p:sldId id="391" r:id="rId51"/>
    <p:sldId id="392" r:id="rId52"/>
    <p:sldId id="394" r:id="rId53"/>
    <p:sldId id="395" r:id="rId54"/>
    <p:sldId id="39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AD3DF"/>
    <a:srgbClr val="5B9BD5"/>
    <a:srgbClr val="F7F7F7"/>
    <a:srgbClr val="E8E8E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1" autoAdjust="0"/>
    <p:restoredTop sz="57731" autoAdjust="0"/>
  </p:normalViewPr>
  <p:slideViewPr>
    <p:cSldViewPr snapToGrid="0">
      <p:cViewPr>
        <p:scale>
          <a:sx n="50" d="100"/>
          <a:sy n="50" d="100"/>
        </p:scale>
        <p:origin x="4104"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337A0-D94B-4917-947C-AF62531370BB}"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EA8B4-8056-4D7F-A777-28198A08E60F}" type="slidenum">
              <a:rPr lang="en-US" smtClean="0"/>
              <a:t>‹#›</a:t>
            </a:fld>
            <a:endParaRPr lang="en-US"/>
          </a:p>
        </p:txBody>
      </p:sp>
    </p:spTree>
    <p:extLst>
      <p:ext uri="{BB962C8B-B14F-4D97-AF65-F5344CB8AC3E}">
        <p14:creationId xmlns:p14="http://schemas.microsoft.com/office/powerpoint/2010/main" val="272631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a:t>
            </a:fld>
            <a:endParaRPr lang="en-US"/>
          </a:p>
        </p:txBody>
      </p:sp>
    </p:spTree>
    <p:extLst>
      <p:ext uri="{BB962C8B-B14F-4D97-AF65-F5344CB8AC3E}">
        <p14:creationId xmlns:p14="http://schemas.microsoft.com/office/powerpoint/2010/main" val="1944706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13</a:t>
            </a:fld>
            <a:endParaRPr lang="en-US"/>
          </a:p>
        </p:txBody>
      </p:sp>
    </p:spTree>
    <p:extLst>
      <p:ext uri="{BB962C8B-B14F-4D97-AF65-F5344CB8AC3E}">
        <p14:creationId xmlns:p14="http://schemas.microsoft.com/office/powerpoint/2010/main" val="3074093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15</a:t>
            </a:fld>
            <a:endParaRPr lang="en-US"/>
          </a:p>
        </p:txBody>
      </p:sp>
    </p:spTree>
    <p:extLst>
      <p:ext uri="{BB962C8B-B14F-4D97-AF65-F5344CB8AC3E}">
        <p14:creationId xmlns:p14="http://schemas.microsoft.com/office/powerpoint/2010/main" val="4210376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talk a moment to make the predictions that this machine learning model provides concrete</a:t>
            </a:r>
          </a:p>
          <a:p>
            <a:endParaRPr lang="en-US" dirty="0"/>
          </a:p>
          <a:p>
            <a:r>
              <a:rPr lang="en-US" dirty="0"/>
              <a:t>On the right, you are looking at predictions that the model makes for whether or not a specific patient will lapse on a specific day.</a:t>
            </a:r>
          </a:p>
          <a:p>
            <a:endParaRPr lang="en-US" dirty="0"/>
          </a:p>
          <a:p>
            <a:r>
              <a:rPr lang="en-US" dirty="0"/>
              <a:t>These are predictions for patients and days that the model hasn’t been trained on.</a:t>
            </a:r>
          </a:p>
          <a:p>
            <a:endParaRPr lang="en-US" dirty="0"/>
          </a:p>
          <a:p>
            <a:r>
              <a:rPr lang="en-US" dirty="0"/>
              <a:t>The model predicts the probability that a lapse will occur.</a:t>
            </a:r>
          </a:p>
          <a:p>
            <a:endParaRPr lang="en-US" dirty="0"/>
          </a:p>
          <a:p>
            <a:r>
              <a:rPr lang="en-US" dirty="0"/>
              <a:t>I’ve separated these predictions out by whether a lapse did or did not happen in reality for each predicted case.</a:t>
            </a:r>
          </a:p>
          <a:p>
            <a:endParaRPr lang="en-US" dirty="0"/>
          </a:p>
          <a:p>
            <a:r>
              <a:rPr lang="en-US" dirty="0"/>
              <a:t>Ideally, you want all the predicted probabilities to be very low (to the left) on days where there was not a lapse and very high (to the right) on days where there was a lapse.    </a:t>
            </a:r>
          </a:p>
          <a:p>
            <a:endParaRPr lang="en-US" dirty="0"/>
          </a:p>
          <a:p>
            <a:r>
              <a:rPr lang="en-US" dirty="0"/>
              <a:t>You can see we are doing well on No Lapse days.  </a:t>
            </a:r>
          </a:p>
          <a:p>
            <a:endParaRPr lang="en-US" dirty="0"/>
          </a:p>
          <a:p>
            <a:r>
              <a:rPr lang="en-US" dirty="0"/>
              <a:t>Also doing OK on lapse days but there are clearly some we are going to miss depending on what cut score we use to move from continuous probabilities to discrete dichotomous predictions of lapse or no lapse for each day within each patient.</a:t>
            </a:r>
          </a:p>
          <a:p>
            <a:endParaRPr lang="en-US" dirty="0"/>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16</a:t>
            </a:fld>
            <a:endParaRPr lang="en-US"/>
          </a:p>
        </p:txBody>
      </p:sp>
    </p:spTree>
    <p:extLst>
      <p:ext uri="{BB962C8B-B14F-4D97-AF65-F5344CB8AC3E}">
        <p14:creationId xmlns:p14="http://schemas.microsoft.com/office/powerpoint/2010/main" val="307179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18</a:t>
            </a:fld>
            <a:endParaRPr lang="en-US"/>
          </a:p>
        </p:txBody>
      </p:sp>
    </p:spTree>
    <p:extLst>
      <p:ext uri="{BB962C8B-B14F-4D97-AF65-F5344CB8AC3E}">
        <p14:creationId xmlns:p14="http://schemas.microsoft.com/office/powerpoint/2010/main" val="169001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talk a moment to make the predictions that this machine learning model provides concrete</a:t>
            </a:r>
          </a:p>
          <a:p>
            <a:endParaRPr lang="en-US" dirty="0"/>
          </a:p>
          <a:p>
            <a:r>
              <a:rPr lang="en-US" dirty="0"/>
              <a:t>On the right, you are looking at predictions that the model makes for whether or not a specific patient will lapse on a specific day.</a:t>
            </a:r>
          </a:p>
          <a:p>
            <a:endParaRPr lang="en-US" dirty="0"/>
          </a:p>
          <a:p>
            <a:r>
              <a:rPr lang="en-US" dirty="0"/>
              <a:t>These are predictions for patients and days that the model hasn’t been trained on.</a:t>
            </a:r>
          </a:p>
          <a:p>
            <a:endParaRPr lang="en-US" dirty="0"/>
          </a:p>
          <a:p>
            <a:r>
              <a:rPr lang="en-US" dirty="0"/>
              <a:t>The model predicts the probability that a lapse will occur.</a:t>
            </a:r>
          </a:p>
          <a:p>
            <a:endParaRPr lang="en-US" dirty="0"/>
          </a:p>
          <a:p>
            <a:r>
              <a:rPr lang="en-US" dirty="0"/>
              <a:t>I’ve separated these predictions out by whether a lapse did or did not happen in reality for each predicted case.</a:t>
            </a:r>
          </a:p>
          <a:p>
            <a:endParaRPr lang="en-US" dirty="0"/>
          </a:p>
          <a:p>
            <a:r>
              <a:rPr lang="en-US" dirty="0"/>
              <a:t>Ideally, you want all the predicted probabilities to be very low (to the left) on days where there was not a lapse and very high (to the right) on days where there was a lapse.    </a:t>
            </a:r>
          </a:p>
          <a:p>
            <a:endParaRPr lang="en-US" dirty="0"/>
          </a:p>
          <a:p>
            <a:r>
              <a:rPr lang="en-US" dirty="0"/>
              <a:t>You can see we are doing well on No Lapse days.  </a:t>
            </a:r>
          </a:p>
          <a:p>
            <a:endParaRPr lang="en-US" dirty="0"/>
          </a:p>
          <a:p>
            <a:r>
              <a:rPr lang="en-US" dirty="0"/>
              <a:t>Also doing OK on lapse days but there are clearly some we are going to miss depending on what cut score we use to move from continuous probabilities to discrete dichotomous predictions of lapse or no lapse for each day within each patient.</a:t>
            </a:r>
          </a:p>
          <a:p>
            <a:endParaRPr lang="en-US" dirty="0"/>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19</a:t>
            </a:fld>
            <a:endParaRPr lang="en-US"/>
          </a:p>
        </p:txBody>
      </p:sp>
    </p:spTree>
    <p:extLst>
      <p:ext uri="{BB962C8B-B14F-4D97-AF65-F5344CB8AC3E}">
        <p14:creationId xmlns:p14="http://schemas.microsoft.com/office/powerpoint/2010/main" val="256382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20</a:t>
            </a:fld>
            <a:endParaRPr lang="en-US"/>
          </a:p>
        </p:txBody>
      </p:sp>
    </p:spTree>
    <p:extLst>
      <p:ext uri="{BB962C8B-B14F-4D97-AF65-F5344CB8AC3E}">
        <p14:creationId xmlns:p14="http://schemas.microsoft.com/office/powerpoint/2010/main" val="4149751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21</a:t>
            </a:fld>
            <a:endParaRPr lang="en-US"/>
          </a:p>
        </p:txBody>
      </p:sp>
    </p:spTree>
    <p:extLst>
      <p:ext uri="{BB962C8B-B14F-4D97-AF65-F5344CB8AC3E}">
        <p14:creationId xmlns:p14="http://schemas.microsoft.com/office/powerpoint/2010/main" val="413351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22</a:t>
            </a:fld>
            <a:endParaRPr lang="en-US"/>
          </a:p>
        </p:txBody>
      </p:sp>
    </p:spTree>
    <p:extLst>
      <p:ext uri="{BB962C8B-B14F-4D97-AF65-F5344CB8AC3E}">
        <p14:creationId xmlns:p14="http://schemas.microsoft.com/office/powerpoint/2010/main" val="3282255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23</a:t>
            </a:fld>
            <a:endParaRPr lang="en-US"/>
          </a:p>
        </p:txBody>
      </p:sp>
    </p:spTree>
    <p:extLst>
      <p:ext uri="{BB962C8B-B14F-4D97-AF65-F5344CB8AC3E}">
        <p14:creationId xmlns:p14="http://schemas.microsoft.com/office/powerpoint/2010/main" val="389683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24</a:t>
            </a:fld>
            <a:endParaRPr lang="en-US"/>
          </a:p>
        </p:txBody>
      </p:sp>
    </p:spTree>
    <p:extLst>
      <p:ext uri="{BB962C8B-B14F-4D97-AF65-F5344CB8AC3E}">
        <p14:creationId xmlns:p14="http://schemas.microsoft.com/office/powerpoint/2010/main" val="18068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a:t>
            </a:fld>
            <a:endParaRPr lang="en-US"/>
          </a:p>
        </p:txBody>
      </p:sp>
    </p:spTree>
    <p:extLst>
      <p:ext uri="{BB962C8B-B14F-4D97-AF65-F5344CB8AC3E}">
        <p14:creationId xmlns:p14="http://schemas.microsoft.com/office/powerpoint/2010/main" val="3350441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25</a:t>
            </a:fld>
            <a:endParaRPr lang="en-US"/>
          </a:p>
        </p:txBody>
      </p:sp>
    </p:spTree>
    <p:extLst>
      <p:ext uri="{BB962C8B-B14F-4D97-AF65-F5344CB8AC3E}">
        <p14:creationId xmlns:p14="http://schemas.microsoft.com/office/powerpoint/2010/main" val="81602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EA8B4-8056-4D7F-A777-28198A08E60F}" type="slidenum">
              <a:rPr lang="en-US" smtClean="0"/>
              <a:t>26</a:t>
            </a:fld>
            <a:endParaRPr lang="en-US"/>
          </a:p>
        </p:txBody>
      </p:sp>
    </p:spTree>
    <p:extLst>
      <p:ext uri="{BB962C8B-B14F-4D97-AF65-F5344CB8AC3E}">
        <p14:creationId xmlns:p14="http://schemas.microsoft.com/office/powerpoint/2010/main" val="3397145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EA8B4-8056-4D7F-A777-28198A08E60F}" type="slidenum">
              <a:rPr lang="en-US" smtClean="0"/>
              <a:t>27</a:t>
            </a:fld>
            <a:endParaRPr lang="en-US"/>
          </a:p>
        </p:txBody>
      </p:sp>
    </p:spTree>
    <p:extLst>
      <p:ext uri="{BB962C8B-B14F-4D97-AF65-F5344CB8AC3E}">
        <p14:creationId xmlns:p14="http://schemas.microsoft.com/office/powerpoint/2010/main" val="2719874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28</a:t>
            </a:fld>
            <a:endParaRPr lang="en-US"/>
          </a:p>
        </p:txBody>
      </p:sp>
    </p:spTree>
    <p:extLst>
      <p:ext uri="{BB962C8B-B14F-4D97-AF65-F5344CB8AC3E}">
        <p14:creationId xmlns:p14="http://schemas.microsoft.com/office/powerpoint/2010/main" val="324630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29</a:t>
            </a:fld>
            <a:endParaRPr lang="en-US"/>
          </a:p>
        </p:txBody>
      </p:sp>
    </p:spTree>
    <p:extLst>
      <p:ext uri="{BB962C8B-B14F-4D97-AF65-F5344CB8AC3E}">
        <p14:creationId xmlns:p14="http://schemas.microsoft.com/office/powerpoint/2010/main" val="399906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30</a:t>
            </a:fld>
            <a:endParaRPr lang="en-US"/>
          </a:p>
        </p:txBody>
      </p:sp>
    </p:spTree>
    <p:extLst>
      <p:ext uri="{BB962C8B-B14F-4D97-AF65-F5344CB8AC3E}">
        <p14:creationId xmlns:p14="http://schemas.microsoft.com/office/powerpoint/2010/main" val="1711023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ü"/>
            </a:pPr>
            <a:r>
              <a:rPr lang="en-US" sz="1200" b="1" dirty="0">
                <a:solidFill>
                  <a:srgbClr val="0070C0"/>
                </a:solidFill>
                <a:latin typeface="Arial" panose="020B0604020202020204" pitchFamily="34" charset="0"/>
                <a:cs typeface="Arial" panose="020B0604020202020204" pitchFamily="34" charset="0"/>
              </a:rPr>
              <a:t>Review my GPS logs – Jan/Feb, 2018</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Trail running vacation in Marin headland in CA</a:t>
            </a:r>
          </a:p>
          <a:p>
            <a:r>
              <a:rPr lang="en-US" sz="1200" b="1" dirty="0">
                <a:latin typeface="Arial" panose="020B0604020202020204" pitchFamily="34" charset="0"/>
                <a:cs typeface="Arial" panose="020B0604020202020204" pitchFamily="34" charset="0"/>
              </a:rPr>
              <a:t>	</a:t>
            </a:r>
          </a:p>
          <a:p>
            <a:r>
              <a:rPr lang="en-US" sz="1200" b="1" dirty="0">
                <a:latin typeface="Arial" panose="020B0604020202020204" pitchFamily="34" charset="0"/>
                <a:cs typeface="Arial" panose="020B0604020202020204" pitchFamily="34" charset="0"/>
              </a:rPr>
              <a:t>XC trip up north (stops in Wausau for food)</a:t>
            </a:r>
          </a:p>
        </p:txBody>
      </p:sp>
      <p:sp>
        <p:nvSpPr>
          <p:cNvPr id="4" name="Slide Number Placeholder 3"/>
          <p:cNvSpPr>
            <a:spLocks noGrp="1"/>
          </p:cNvSpPr>
          <p:nvPr>
            <p:ph type="sldNum" sz="quarter" idx="10"/>
          </p:nvPr>
        </p:nvSpPr>
        <p:spPr/>
        <p:txBody>
          <a:bodyPr/>
          <a:lstStyle/>
          <a:p>
            <a:fld id="{96EEA8B4-8056-4D7F-A777-28198A08E60F}" type="slidenum">
              <a:rPr lang="en-US" smtClean="0"/>
              <a:t>31</a:t>
            </a:fld>
            <a:endParaRPr lang="en-US"/>
          </a:p>
        </p:txBody>
      </p:sp>
    </p:spTree>
    <p:extLst>
      <p:ext uri="{BB962C8B-B14F-4D97-AF65-F5344CB8AC3E}">
        <p14:creationId xmlns:p14="http://schemas.microsoft.com/office/powerpoint/2010/main" val="2203099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Day trips outside of Madison</a:t>
            </a:r>
          </a:p>
          <a:p>
            <a:r>
              <a:rPr lang="en-US" sz="1200" b="1" dirty="0">
                <a:latin typeface="Arial" panose="020B0604020202020204" pitchFamily="34" charset="0"/>
                <a:cs typeface="Arial" panose="020B0604020202020204" pitchFamily="34" charset="0"/>
              </a:rPr>
              <a:t>		Weekend trail running in WI parks</a:t>
            </a:r>
          </a:p>
          <a:p>
            <a:r>
              <a:rPr lang="en-US" sz="1200" b="1" dirty="0">
                <a:latin typeface="Arial" panose="020B0604020202020204" pitchFamily="34" charset="0"/>
                <a:cs typeface="Arial" panose="020B0604020202020204" pitchFamily="34" charset="0"/>
              </a:rPr>
              <a:t>		Long runs outside of Madison</a:t>
            </a:r>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32</a:t>
            </a:fld>
            <a:endParaRPr lang="en-US"/>
          </a:p>
        </p:txBody>
      </p:sp>
    </p:spTree>
    <p:extLst>
      <p:ext uri="{BB962C8B-B14F-4D97-AF65-F5344CB8AC3E}">
        <p14:creationId xmlns:p14="http://schemas.microsoft.com/office/powerpoint/2010/main" val="321790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Tracks &amp; Places in Madison</a:t>
            </a:r>
          </a:p>
          <a:p>
            <a:r>
              <a:rPr lang="en-US" sz="1200" b="1" dirty="0">
                <a:latin typeface="Arial" panose="020B0604020202020204" pitchFamily="34" charset="0"/>
                <a:cs typeface="Arial" panose="020B0604020202020204" pitchFamily="34" charset="0"/>
              </a:rPr>
              <a:t>		Daily commute to Jake’s and Hana’s schools</a:t>
            </a:r>
          </a:p>
          <a:p>
            <a:r>
              <a:rPr lang="en-US" sz="1200" b="1" dirty="0">
                <a:latin typeface="Arial" panose="020B0604020202020204" pitchFamily="34" charset="0"/>
                <a:cs typeface="Arial" panose="020B0604020202020204" pitchFamily="34" charset="0"/>
              </a:rPr>
              <a:t>		Daily run commute to work</a:t>
            </a:r>
          </a:p>
          <a:p>
            <a:r>
              <a:rPr lang="en-US" sz="1200" b="1" dirty="0">
                <a:latin typeface="Arial" panose="020B0604020202020204" pitchFamily="34" charset="0"/>
                <a:cs typeface="Arial" panose="020B0604020202020204" pitchFamily="34" charset="0"/>
              </a:rPr>
              <a:t>		Coffee shops I like</a:t>
            </a:r>
          </a:p>
          <a:p>
            <a:r>
              <a:rPr lang="en-US" sz="1200" b="1" dirty="0">
                <a:latin typeface="Arial" panose="020B0604020202020204" pitchFamily="34" charset="0"/>
                <a:cs typeface="Arial" panose="020B0604020202020204" pitchFamily="34" charset="0"/>
              </a:rPr>
              <a:t>		Snow biking with Jake</a:t>
            </a:r>
          </a:p>
          <a:p>
            <a:r>
              <a:rPr lang="en-US" sz="1200" b="1" dirty="0">
                <a:latin typeface="Arial" panose="020B0604020202020204" pitchFamily="34" charset="0"/>
                <a:cs typeface="Arial" panose="020B0604020202020204" pitchFamily="34" charset="0"/>
              </a:rPr>
              <a:t>		Hiking with family</a:t>
            </a:r>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33</a:t>
            </a:fld>
            <a:endParaRPr lang="en-US"/>
          </a:p>
        </p:txBody>
      </p:sp>
    </p:spTree>
    <p:extLst>
      <p:ext uri="{BB962C8B-B14F-4D97-AF65-F5344CB8AC3E}">
        <p14:creationId xmlns:p14="http://schemas.microsoft.com/office/powerpoint/2010/main" val="2776232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38</a:t>
            </a:fld>
            <a:endParaRPr lang="en-US"/>
          </a:p>
        </p:txBody>
      </p:sp>
    </p:spTree>
    <p:extLst>
      <p:ext uri="{BB962C8B-B14F-4D97-AF65-F5344CB8AC3E}">
        <p14:creationId xmlns:p14="http://schemas.microsoft.com/office/powerpoint/2010/main" val="135883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mental health services is very</a:t>
            </a:r>
            <a:r>
              <a:rPr lang="en-US" baseline="0" dirty="0"/>
              <a:t> high and the practical capacity of our current system to meet this need is woefully inadequate</a:t>
            </a:r>
          </a:p>
          <a:p>
            <a:endParaRPr lang="en-US" baseline="0" dirty="0"/>
          </a:p>
          <a:p>
            <a:r>
              <a:rPr lang="en-US" baseline="0" dirty="0"/>
              <a:t>STATS</a:t>
            </a:r>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3</a:t>
            </a:fld>
            <a:endParaRPr lang="en-US"/>
          </a:p>
        </p:txBody>
      </p:sp>
    </p:spTree>
    <p:extLst>
      <p:ext uri="{BB962C8B-B14F-4D97-AF65-F5344CB8AC3E}">
        <p14:creationId xmlns:p14="http://schemas.microsoft.com/office/powerpoint/2010/main" val="2529717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39</a:t>
            </a:fld>
            <a:endParaRPr lang="en-US"/>
          </a:p>
        </p:txBody>
      </p:sp>
    </p:spTree>
    <p:extLst>
      <p:ext uri="{BB962C8B-B14F-4D97-AF65-F5344CB8AC3E}">
        <p14:creationId xmlns:p14="http://schemas.microsoft.com/office/powerpoint/2010/main" val="1348737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41</a:t>
            </a:fld>
            <a:endParaRPr lang="en-US"/>
          </a:p>
        </p:txBody>
      </p:sp>
    </p:spTree>
    <p:extLst>
      <p:ext uri="{BB962C8B-B14F-4D97-AF65-F5344CB8AC3E}">
        <p14:creationId xmlns:p14="http://schemas.microsoft.com/office/powerpoint/2010/main" val="1006282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42</a:t>
            </a:fld>
            <a:endParaRPr lang="en-US"/>
          </a:p>
        </p:txBody>
      </p:sp>
    </p:spTree>
    <p:extLst>
      <p:ext uri="{BB962C8B-B14F-4D97-AF65-F5344CB8AC3E}">
        <p14:creationId xmlns:p14="http://schemas.microsoft.com/office/powerpoint/2010/main" val="2661024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43</a:t>
            </a:fld>
            <a:endParaRPr lang="en-US"/>
          </a:p>
        </p:txBody>
      </p:sp>
    </p:spTree>
    <p:extLst>
      <p:ext uri="{BB962C8B-B14F-4D97-AF65-F5344CB8AC3E}">
        <p14:creationId xmlns:p14="http://schemas.microsoft.com/office/powerpoint/2010/main" val="3884206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models are already performance well</a:t>
            </a:r>
            <a:r>
              <a:rPr lang="en-US" baseline="0" dirty="0"/>
              <a:t> above change for each of our two most passive data sources:  Cellular and GPS.    Most importantly, we have only scratched the surface so far with respect to extracting features/predictors for these two data sources. For example, we are not yet doing any natural language processing on the SMS content.  We are also not using any track information from GPS (only places).   These signals will become much more powerful once we more fully exploit them.    Given this early  performance I fully expect to be able to build models that perform well and use only these passive data sources</a:t>
            </a:r>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44</a:t>
            </a:fld>
            <a:endParaRPr lang="en-US"/>
          </a:p>
        </p:txBody>
      </p:sp>
    </p:spTree>
    <p:extLst>
      <p:ext uri="{BB962C8B-B14F-4D97-AF65-F5344CB8AC3E}">
        <p14:creationId xmlns:p14="http://schemas.microsoft.com/office/powerpoint/2010/main" val="1501850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45</a:t>
            </a:fld>
            <a:endParaRPr lang="en-US"/>
          </a:p>
        </p:txBody>
      </p:sp>
    </p:spTree>
    <p:extLst>
      <p:ext uri="{BB962C8B-B14F-4D97-AF65-F5344CB8AC3E}">
        <p14:creationId xmlns:p14="http://schemas.microsoft.com/office/powerpoint/2010/main" val="1935071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46</a:t>
            </a:fld>
            <a:endParaRPr lang="en-US"/>
          </a:p>
        </p:txBody>
      </p:sp>
    </p:spTree>
    <p:extLst>
      <p:ext uri="{BB962C8B-B14F-4D97-AF65-F5344CB8AC3E}">
        <p14:creationId xmlns:p14="http://schemas.microsoft.com/office/powerpoint/2010/main" val="2241571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EA8B4-8056-4D7F-A777-28198A08E60F}" type="slidenum">
              <a:rPr lang="en-US" smtClean="0"/>
              <a:t>47</a:t>
            </a:fld>
            <a:endParaRPr lang="en-US"/>
          </a:p>
        </p:txBody>
      </p:sp>
    </p:spTree>
    <p:extLst>
      <p:ext uri="{BB962C8B-B14F-4D97-AF65-F5344CB8AC3E}">
        <p14:creationId xmlns:p14="http://schemas.microsoft.com/office/powerpoint/2010/main" val="521057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48</a:t>
            </a:fld>
            <a:endParaRPr lang="en-US"/>
          </a:p>
        </p:txBody>
      </p:sp>
    </p:spTree>
    <p:extLst>
      <p:ext uri="{BB962C8B-B14F-4D97-AF65-F5344CB8AC3E}">
        <p14:creationId xmlns:p14="http://schemas.microsoft.com/office/powerpoint/2010/main" val="245009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Connections</a:t>
            </a:r>
          </a:p>
          <a:p>
            <a:r>
              <a:rPr lang="en-US" dirty="0"/>
              <a:t>	A-CHESS</a:t>
            </a:r>
          </a:p>
          <a:p>
            <a:r>
              <a:rPr lang="en-US" dirty="0"/>
              <a:t>	Kathleen </a:t>
            </a:r>
            <a:r>
              <a:rPr lang="en-US" dirty="0" err="1"/>
              <a:t>Carrolls</a:t>
            </a:r>
            <a:r>
              <a:rPr lang="en-US" dirty="0"/>
              <a:t> CBT4CBT</a:t>
            </a:r>
          </a:p>
          <a:p>
            <a:endParaRPr lang="en-US" dirty="0"/>
          </a:p>
          <a:p>
            <a:r>
              <a:rPr lang="en-US" dirty="0"/>
              <a:t>RESET</a:t>
            </a:r>
          </a:p>
          <a:p>
            <a:r>
              <a:rPr lang="en-US" dirty="0"/>
              <a:t>	Lisa </a:t>
            </a:r>
            <a:r>
              <a:rPr lang="en-US" dirty="0" err="1"/>
              <a:t>Marsch’s</a:t>
            </a:r>
            <a:r>
              <a:rPr lang="en-US" dirty="0"/>
              <a:t> Therapeutic Education System (TES)</a:t>
            </a:r>
          </a:p>
        </p:txBody>
      </p:sp>
      <p:sp>
        <p:nvSpPr>
          <p:cNvPr id="4" name="Slide Number Placeholder 3"/>
          <p:cNvSpPr>
            <a:spLocks noGrp="1"/>
          </p:cNvSpPr>
          <p:nvPr>
            <p:ph type="sldNum" sz="quarter" idx="10"/>
          </p:nvPr>
        </p:nvSpPr>
        <p:spPr/>
        <p:txBody>
          <a:bodyPr/>
          <a:lstStyle/>
          <a:p>
            <a:fld id="{96EEA8B4-8056-4D7F-A777-28198A08E60F}" type="slidenum">
              <a:rPr lang="en-US" smtClean="0"/>
              <a:t>5</a:t>
            </a:fld>
            <a:endParaRPr lang="en-US"/>
          </a:p>
        </p:txBody>
      </p:sp>
    </p:spTree>
    <p:extLst>
      <p:ext uri="{BB962C8B-B14F-4D97-AF65-F5344CB8AC3E}">
        <p14:creationId xmlns:p14="http://schemas.microsoft.com/office/powerpoint/2010/main" val="129760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6</a:t>
            </a:fld>
            <a:endParaRPr lang="en-US"/>
          </a:p>
        </p:txBody>
      </p:sp>
    </p:spTree>
    <p:extLst>
      <p:ext uri="{BB962C8B-B14F-4D97-AF65-F5344CB8AC3E}">
        <p14:creationId xmlns:p14="http://schemas.microsoft.com/office/powerpoint/2010/main" val="2646280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research team became interested in </a:t>
            </a:r>
            <a:r>
              <a:rPr lang="en-US" dirty="0" err="1"/>
              <a:t>DTx</a:t>
            </a:r>
            <a:r>
              <a:rPr lang="en-US" dirty="0"/>
              <a:t> when Dave approached us with a simple question. He asked...  </a:t>
            </a:r>
            <a:br>
              <a:rPr lang="en-US" dirty="0"/>
            </a:br>
            <a:br>
              <a:rPr lang="en-US" dirty="0"/>
            </a:br>
            <a:r>
              <a:rPr lang="en-US" dirty="0"/>
              <a:t>"Could you predict not only who might be at greatest risk for relapse but </a:t>
            </a:r>
            <a:r>
              <a:rPr lang="en-US" sz="1200" b="1" kern="1200" dirty="0">
                <a:solidFill>
                  <a:schemeClr val="tx1"/>
                </a:solidFill>
                <a:effectLst/>
                <a:latin typeface="+mn-lt"/>
                <a:ea typeface="+mn-ea"/>
                <a:cs typeface="+mn-cs"/>
              </a:rPr>
              <a:t>**precisely when**</a:t>
            </a:r>
            <a:r>
              <a:rPr lang="en-US" dirty="0"/>
              <a:t> that relapse might occur and </a:t>
            </a:r>
            <a:r>
              <a:rPr lang="en-US" sz="1200" b="1" kern="1200" dirty="0">
                <a:solidFill>
                  <a:schemeClr val="tx1"/>
                </a:solidFill>
                <a:effectLst/>
                <a:latin typeface="+mn-lt"/>
                <a:ea typeface="+mn-ea"/>
                <a:cs typeface="+mn-cs"/>
              </a:rPr>
              <a:t>**how best to intervene**</a:t>
            </a:r>
            <a:r>
              <a:rPr lang="en-US" dirty="0"/>
              <a:t> to prevent it" </a:t>
            </a:r>
          </a:p>
          <a:p>
            <a:endParaRPr lang="en-US" dirty="0"/>
          </a:p>
          <a:p>
            <a:r>
              <a:rPr lang="en-US" dirty="0"/>
              <a:t>he also noticed many of the people who relapsed hadn't used the app in the days leading up to that relapse.  And others who had relapsed hadn't used the specific supports in the app that he would have thought would be most effective for them.</a:t>
            </a:r>
            <a:br>
              <a:rPr lang="en-US" dirty="0"/>
            </a:br>
            <a:br>
              <a:rPr lang="en-US" dirty="0"/>
            </a:br>
            <a:r>
              <a:rPr lang="en-US" dirty="0"/>
              <a:t>He believed that the benefits of his app could be increased if the app knew the person well enough to recognize when they were at greatest risk for relapse and if it was smart enough to recommend the specific supports that would be most effective for them at that moment in time to prevent that relapse.  </a:t>
            </a:r>
          </a:p>
        </p:txBody>
      </p:sp>
      <p:sp>
        <p:nvSpPr>
          <p:cNvPr id="4" name="Slide Number Placeholder 3"/>
          <p:cNvSpPr>
            <a:spLocks noGrp="1"/>
          </p:cNvSpPr>
          <p:nvPr>
            <p:ph type="sldNum" sz="quarter" idx="10"/>
          </p:nvPr>
        </p:nvSpPr>
        <p:spPr/>
        <p:txBody>
          <a:bodyPr/>
          <a:lstStyle/>
          <a:p>
            <a:fld id="{96EEA8B4-8056-4D7F-A777-28198A08E60F}" type="slidenum">
              <a:rPr lang="en-US" smtClean="0"/>
              <a:t>8</a:t>
            </a:fld>
            <a:endParaRPr lang="en-US"/>
          </a:p>
        </p:txBody>
      </p:sp>
    </p:spTree>
    <p:extLst>
      <p:ext uri="{BB962C8B-B14F-4D97-AF65-F5344CB8AC3E}">
        <p14:creationId xmlns:p14="http://schemas.microsoft.com/office/powerpoint/2010/main" val="380723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9</a:t>
            </a:fld>
            <a:endParaRPr lang="en-US"/>
          </a:p>
        </p:txBody>
      </p:sp>
    </p:spTree>
    <p:extLst>
      <p:ext uri="{BB962C8B-B14F-4D97-AF65-F5344CB8AC3E}">
        <p14:creationId xmlns:p14="http://schemas.microsoft.com/office/powerpoint/2010/main" val="331219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EA8B4-8056-4D7F-A777-28198A08E60F}" type="slidenum">
              <a:rPr lang="en-US" smtClean="0"/>
              <a:t>10</a:t>
            </a:fld>
            <a:endParaRPr lang="en-US"/>
          </a:p>
        </p:txBody>
      </p:sp>
    </p:spTree>
    <p:extLst>
      <p:ext uri="{BB962C8B-B14F-4D97-AF65-F5344CB8AC3E}">
        <p14:creationId xmlns:p14="http://schemas.microsoft.com/office/powerpoint/2010/main" val="2439834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EA8B4-8056-4D7F-A777-28198A08E60F}" type="slidenum">
              <a:rPr lang="en-US" smtClean="0"/>
              <a:t>11</a:t>
            </a:fld>
            <a:endParaRPr lang="en-US"/>
          </a:p>
        </p:txBody>
      </p:sp>
    </p:spTree>
    <p:extLst>
      <p:ext uri="{BB962C8B-B14F-4D97-AF65-F5344CB8AC3E}">
        <p14:creationId xmlns:p14="http://schemas.microsoft.com/office/powerpoint/2010/main" val="119389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17194B-517E-472D-9417-AE805CF13879}"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3927543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194B-517E-472D-9417-AE805CF13879}"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148377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194B-517E-472D-9417-AE805CF13879}"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334553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194B-517E-472D-9417-AE805CF13879}"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219880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17194B-517E-472D-9417-AE805CF13879}"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201103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17194B-517E-472D-9417-AE805CF13879}"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146691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17194B-517E-472D-9417-AE805CF13879}"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3206078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17194B-517E-472D-9417-AE805CF13879}"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74838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7194B-517E-472D-9417-AE805CF13879}"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139432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7194B-517E-472D-9417-AE805CF13879}"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180047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7194B-517E-472D-9417-AE805CF13879}"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9E0C7-8CB0-4BC3-8A03-3C47EFE75864}" type="slidenum">
              <a:rPr lang="en-US" smtClean="0"/>
              <a:t>‹#›</a:t>
            </a:fld>
            <a:endParaRPr lang="en-US"/>
          </a:p>
        </p:txBody>
      </p:sp>
    </p:spTree>
    <p:extLst>
      <p:ext uri="{BB962C8B-B14F-4D97-AF65-F5344CB8AC3E}">
        <p14:creationId xmlns:p14="http://schemas.microsoft.com/office/powerpoint/2010/main" val="185757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7194B-517E-472D-9417-AE805CF13879}" type="datetimeFigureOut">
              <a:rPr lang="en-US" smtClean="0"/>
              <a:t>3/21/2022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9E0C7-8CB0-4BC3-8A03-3C47EFE75864}" type="slidenum">
              <a:rPr lang="en-US" smtClean="0"/>
              <a:t>‹#›</a:t>
            </a:fld>
            <a:endParaRPr lang="en-US"/>
          </a:p>
        </p:txBody>
      </p:sp>
    </p:spTree>
    <p:extLst>
      <p:ext uri="{BB962C8B-B14F-4D97-AF65-F5344CB8AC3E}">
        <p14:creationId xmlns:p14="http://schemas.microsoft.com/office/powerpoint/2010/main" val="1579523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go.wisc.edu/ar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g"/><Relationship Id="rId7"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7.jpg"/><Relationship Id="rId10" Type="http://schemas.openxmlformats.org/officeDocument/2006/relationships/image" Target="../media/image37.jpg"/><Relationship Id="rId4" Type="http://schemas.openxmlformats.org/officeDocument/2006/relationships/image" Target="../media/image4.gif"/><Relationship Id="rId9" Type="http://schemas.openxmlformats.org/officeDocument/2006/relationships/image" Target="../media/image36.sv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PklpufxlhNk"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5525" y="5943600"/>
            <a:ext cx="2262987" cy="914400"/>
          </a:xfrm>
          <a:prstGeom prst="rect">
            <a:avLst/>
          </a:prstGeom>
        </p:spPr>
      </p:pic>
      <p:sp>
        <p:nvSpPr>
          <p:cNvPr id="7" name="Rectangle 3"/>
          <p:cNvSpPr txBox="1">
            <a:spLocks noChangeArrowheads="1"/>
          </p:cNvSpPr>
          <p:nvPr/>
        </p:nvSpPr>
        <p:spPr bwMode="auto">
          <a:xfrm>
            <a:off x="1" y="0"/>
            <a:ext cx="12178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defRPr sz="2800" b="1" u="sng">
                <a:solidFill>
                  <a:srgbClr val="0000FF"/>
                </a:solidFill>
                <a:latin typeface="+mn-lt"/>
                <a:ea typeface="+mn-ea"/>
                <a:cs typeface="+mn-cs"/>
              </a:defRPr>
            </a:lvl1pPr>
            <a:lvl2pPr marL="742950" indent="-285750" algn="l" rtl="0" eaLnBrk="0" fontAlgn="base" hangingPunct="0">
              <a:spcBef>
                <a:spcPct val="0"/>
              </a:spcBef>
              <a:spcAft>
                <a:spcPct val="0"/>
              </a:spcAft>
              <a:buChar char="o"/>
              <a:defRPr sz="2400" b="1">
                <a:solidFill>
                  <a:schemeClr val="tx1"/>
                </a:solidFill>
                <a:latin typeface="+mn-lt"/>
              </a:defRPr>
            </a:lvl2pPr>
            <a:lvl3pPr marL="1143000" indent="-228600" algn="l" rtl="0" eaLnBrk="0" fontAlgn="base" hangingPunct="0">
              <a:spcBef>
                <a:spcPct val="0"/>
              </a:spcBef>
              <a:spcAft>
                <a:spcPct val="0"/>
              </a:spcAft>
              <a:buFont typeface="Wingdings" pitchFamily="2" charset="2"/>
              <a:buChar char="Ø"/>
              <a:defRPr sz="2000" b="1">
                <a:solidFill>
                  <a:schemeClr val="tx1"/>
                </a:solidFill>
                <a:latin typeface="+mn-lt"/>
              </a:defRPr>
            </a:lvl3pPr>
            <a:lvl4pPr marL="1600200" indent="-228600" algn="l" rtl="0" eaLnBrk="0" fontAlgn="base" hangingPunct="0">
              <a:spcBef>
                <a:spcPct val="0"/>
              </a:spcBef>
              <a:spcAft>
                <a:spcPct val="0"/>
              </a:spcAft>
              <a:buFont typeface="Wingdings" pitchFamily="2" charset="2"/>
              <a:buChar char="ü"/>
              <a:defRPr sz="1600" b="1">
                <a:solidFill>
                  <a:schemeClr val="tx1"/>
                </a:solidFill>
                <a:latin typeface="+mn-lt"/>
              </a:defRPr>
            </a:lvl4pPr>
            <a:lvl5pPr marL="2057400" indent="-228600" algn="l" rtl="0" eaLnBrk="0" fontAlgn="base" hangingPunct="0">
              <a:spcBef>
                <a:spcPct val="0"/>
              </a:spcBef>
              <a:spcAft>
                <a:spcPct val="0"/>
              </a:spcAft>
              <a:buChar char="»"/>
              <a:defRPr sz="1200" b="1">
                <a:solidFill>
                  <a:schemeClr val="tx1"/>
                </a:solidFill>
                <a:latin typeface="+mn-lt"/>
              </a:defRPr>
            </a:lvl5pPr>
            <a:lvl6pPr marL="2514600" indent="-228600" algn="l" rtl="0" fontAlgn="base">
              <a:spcBef>
                <a:spcPct val="0"/>
              </a:spcBef>
              <a:spcAft>
                <a:spcPct val="0"/>
              </a:spcAft>
              <a:buChar char="»"/>
              <a:defRPr sz="1200" b="1">
                <a:solidFill>
                  <a:schemeClr val="tx1"/>
                </a:solidFill>
                <a:latin typeface="+mn-lt"/>
              </a:defRPr>
            </a:lvl6pPr>
            <a:lvl7pPr marL="2971800" indent="-228600" algn="l" rtl="0" fontAlgn="base">
              <a:spcBef>
                <a:spcPct val="0"/>
              </a:spcBef>
              <a:spcAft>
                <a:spcPct val="0"/>
              </a:spcAft>
              <a:buChar char="»"/>
              <a:defRPr sz="1200" b="1">
                <a:solidFill>
                  <a:schemeClr val="tx1"/>
                </a:solidFill>
                <a:latin typeface="+mn-lt"/>
              </a:defRPr>
            </a:lvl7pPr>
            <a:lvl8pPr marL="3429000" indent="-228600" algn="l" rtl="0" fontAlgn="base">
              <a:spcBef>
                <a:spcPct val="0"/>
              </a:spcBef>
              <a:spcAft>
                <a:spcPct val="0"/>
              </a:spcAft>
              <a:buChar char="»"/>
              <a:defRPr sz="1200" b="1">
                <a:solidFill>
                  <a:schemeClr val="tx1"/>
                </a:solidFill>
                <a:latin typeface="+mn-lt"/>
              </a:defRPr>
            </a:lvl8pPr>
            <a:lvl9pPr marL="3886200" indent="-228600" algn="l" rtl="0" fontAlgn="base">
              <a:spcBef>
                <a:spcPct val="0"/>
              </a:spcBef>
              <a:spcAft>
                <a:spcPct val="0"/>
              </a:spcAft>
              <a:buChar char="»"/>
              <a:defRPr sz="1200" b="1">
                <a:solidFill>
                  <a:schemeClr val="tx1"/>
                </a:solidFill>
                <a:latin typeface="+mn-lt"/>
              </a:defRPr>
            </a:lvl9pPr>
          </a:lstStyle>
          <a:p>
            <a:pPr marL="0" lvl="0" indent="0" algn="r" eaLnBrk="1" hangingPunct="1">
              <a:defRPr/>
            </a:pPr>
            <a:r>
              <a:rPr lang="en-US" sz="4400" u="none" kern="0" dirty="0">
                <a:effectLst>
                  <a:outerShdw blurRad="38100" dist="38100" dir="2700000" algn="tl">
                    <a:srgbClr val="C0C0C0"/>
                  </a:outerShdw>
                </a:effectLst>
                <a:latin typeface="Times New Roman" pitchFamily="18" charset="0"/>
              </a:rPr>
              <a:t>Developing </a:t>
            </a:r>
            <a:r>
              <a:rPr lang="en-US" sz="4400" u="none" kern="0" dirty="0">
                <a:solidFill>
                  <a:srgbClr val="FF0000"/>
                </a:solidFill>
                <a:effectLst>
                  <a:outerShdw blurRad="38100" dist="38100" dir="2700000" algn="tl">
                    <a:srgbClr val="C0C0C0"/>
                  </a:outerShdw>
                </a:effectLst>
                <a:latin typeface="Times New Roman" pitchFamily="18" charset="0"/>
              </a:rPr>
              <a:t>Smart</a:t>
            </a:r>
            <a:r>
              <a:rPr lang="en-US" sz="4400" u="none" kern="0" dirty="0">
                <a:effectLst>
                  <a:outerShdw blurRad="38100" dist="38100" dir="2700000" algn="tl">
                    <a:srgbClr val="C0C0C0"/>
                  </a:outerShdw>
                </a:effectLst>
                <a:latin typeface="Times New Roman" pitchFamily="18" charset="0"/>
              </a:rPr>
              <a:t> Digital Therapeutics </a:t>
            </a:r>
          </a:p>
          <a:p>
            <a:pPr marL="0" lvl="0" indent="0" algn="r" eaLnBrk="1" hangingPunct="1">
              <a:defRPr/>
            </a:pPr>
            <a:r>
              <a:rPr lang="en-US" sz="4400" u="none" kern="0" dirty="0">
                <a:effectLst>
                  <a:outerShdw blurRad="38100" dist="38100" dir="2700000" algn="tl">
                    <a:srgbClr val="C0C0C0"/>
                  </a:outerShdw>
                </a:effectLst>
                <a:latin typeface="Times New Roman" pitchFamily="18" charset="0"/>
              </a:rPr>
              <a:t>for Substance Use Disorders</a:t>
            </a:r>
            <a:endPar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John J. Curtin, PhD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itchFamily="18" charset="0"/>
                <a:ea typeface="+mn-ea"/>
                <a:cs typeface="+mn-cs"/>
              </a:rPr>
              <a:t>jjcurtin@wisc.edu</a:t>
            </a:r>
          </a:p>
          <a:p>
            <a:pPr marL="0" lvl="0" indent="0" algn="r" eaLnBrk="1" hangingPunct="1">
              <a:defRPr/>
            </a:pPr>
            <a:r>
              <a:rPr lang="en-US" sz="2400" u="none" kern="0" dirty="0">
                <a:solidFill>
                  <a:srgbClr val="000000"/>
                </a:solidFill>
                <a:latin typeface="Times New Roman" pitchFamily="18" charset="0"/>
                <a:hlinkClick r:id="rId4"/>
              </a:rPr>
              <a:t>http://go.wisc.edu/arc</a:t>
            </a:r>
            <a:endParaRPr lang="en-US" sz="2400" u="none" kern="0" dirty="0">
              <a:solidFill>
                <a:srgbClr val="000000"/>
              </a:solidFill>
              <a:latin typeface="Times New Roman"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 y="1611086"/>
            <a:ext cx="7023213" cy="5246914"/>
          </a:xfrm>
          <a:prstGeom prst="rect">
            <a:avLst/>
          </a:prstGeom>
        </p:spPr>
      </p:pic>
    </p:spTree>
    <p:extLst>
      <p:ext uri="{BB962C8B-B14F-4D97-AF65-F5344CB8AC3E}">
        <p14:creationId xmlns:p14="http://schemas.microsoft.com/office/powerpoint/2010/main" val="78928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Lapse Prediction in Patients with Alcohol Use Disorder</a:t>
            </a:r>
          </a:p>
        </p:txBody>
      </p:sp>
      <p:sp>
        <p:nvSpPr>
          <p:cNvPr id="6" name="TextBox 5"/>
          <p:cNvSpPr txBox="1"/>
          <p:nvPr/>
        </p:nvSpPr>
        <p:spPr>
          <a:xfrm>
            <a:off x="47625" y="742949"/>
            <a:ext cx="11753850" cy="353943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151 patients with AUD</a:t>
            </a: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Early in recovery (1-8 weeks)</a:t>
            </a: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Committed to abstinence throughout study period</a:t>
            </a: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Followed for up to 3 months</a:t>
            </a: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Collected active and passive personal sensing data streams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solidFill>
                  <a:srgbClr val="FF0000"/>
                </a:solidFill>
                <a:latin typeface="Arial" panose="020B0604020202020204" pitchFamily="34" charset="0"/>
                <a:cs typeface="Arial" panose="020B0604020202020204" pitchFamily="34" charset="0"/>
              </a:rPr>
              <a:t>GOAL</a:t>
            </a:r>
            <a:r>
              <a:rPr lang="en-US" sz="2800" b="1" dirty="0">
                <a:latin typeface="Arial" panose="020B0604020202020204" pitchFamily="34" charset="0"/>
                <a:cs typeface="Arial" panose="020B0604020202020204" pitchFamily="34" charset="0"/>
              </a:rPr>
              <a:t>: Develop a lapse monitoring (prediction) system for patients with AUD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 y="4282379"/>
            <a:ext cx="1748888" cy="23318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727" y="4282379"/>
            <a:ext cx="3006439" cy="2335772"/>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6FA02625-BA2B-492D-8942-E4BA91CB1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991" y="6125533"/>
            <a:ext cx="4299314" cy="735116"/>
          </a:xfrm>
          <a:prstGeom prst="rect">
            <a:avLst/>
          </a:prstGeom>
        </p:spPr>
      </p:pic>
      <p:pic>
        <p:nvPicPr>
          <p:cNvPr id="14" name="Picture 13" descr="A person in a suit&#10;&#10;Description automatically generated with low confidence">
            <a:extLst>
              <a:ext uri="{FF2B5EF4-FFF2-40B4-BE49-F238E27FC236}">
                <a16:creationId xmlns:a16="http://schemas.microsoft.com/office/drawing/2014/main" id="{9066F91D-F0AA-4A09-A3D4-342D9DABC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4111" y="4282378"/>
            <a:ext cx="1931139" cy="2348265"/>
          </a:xfrm>
          <a:prstGeom prst="rect">
            <a:avLst/>
          </a:prstGeom>
        </p:spPr>
      </p:pic>
      <p:sp>
        <p:nvSpPr>
          <p:cNvPr id="15" name="TextBox 14">
            <a:extLst>
              <a:ext uri="{FF2B5EF4-FFF2-40B4-BE49-F238E27FC236}">
                <a16:creationId xmlns:a16="http://schemas.microsoft.com/office/drawing/2014/main" id="{2D90B564-1AC8-4C8D-80FE-025F542E8A60}"/>
              </a:ext>
            </a:extLst>
          </p:cNvPr>
          <p:cNvSpPr txBox="1"/>
          <p:nvPr/>
        </p:nvSpPr>
        <p:spPr>
          <a:xfrm>
            <a:off x="29981" y="6610663"/>
            <a:ext cx="181331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 Gustafson (Co-I)</a:t>
            </a:r>
          </a:p>
        </p:txBody>
      </p:sp>
      <p:sp>
        <p:nvSpPr>
          <p:cNvPr id="16" name="TextBox 15">
            <a:extLst>
              <a:ext uri="{FF2B5EF4-FFF2-40B4-BE49-F238E27FC236}">
                <a16:creationId xmlns:a16="http://schemas.microsoft.com/office/drawing/2014/main" id="{714237F4-AC3C-4148-8D99-B3FB4D7F3750}"/>
              </a:ext>
            </a:extLst>
          </p:cNvPr>
          <p:cNvSpPr txBox="1"/>
          <p:nvPr/>
        </p:nvSpPr>
        <p:spPr>
          <a:xfrm>
            <a:off x="3165418" y="6613163"/>
            <a:ext cx="124745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X. Zhu (Co-I)</a:t>
            </a:r>
          </a:p>
        </p:txBody>
      </p:sp>
      <p:sp>
        <p:nvSpPr>
          <p:cNvPr id="17" name="TextBox 16">
            <a:extLst>
              <a:ext uri="{FF2B5EF4-FFF2-40B4-BE49-F238E27FC236}">
                <a16:creationId xmlns:a16="http://schemas.microsoft.com/office/drawing/2014/main" id="{5CC1EFC1-7DD0-449B-8C24-8169CA2FDA66}"/>
              </a:ext>
            </a:extLst>
          </p:cNvPr>
          <p:cNvSpPr txBox="1"/>
          <p:nvPr/>
        </p:nvSpPr>
        <p:spPr>
          <a:xfrm>
            <a:off x="5761211" y="6600673"/>
            <a:ext cx="151971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O. </a:t>
            </a:r>
            <a:r>
              <a:rPr lang="en-US" sz="1400" b="1" dirty="0" err="1">
                <a:latin typeface="Arial" panose="020B0604020202020204" pitchFamily="34" charset="0"/>
                <a:cs typeface="Arial" panose="020B0604020202020204" pitchFamily="34" charset="0"/>
              </a:rPr>
              <a:t>Alagoz</a:t>
            </a:r>
            <a:r>
              <a:rPr lang="en-US" sz="1400" b="1" dirty="0">
                <a:latin typeface="Arial" panose="020B0604020202020204" pitchFamily="34" charset="0"/>
                <a:cs typeface="Arial" panose="020B0604020202020204" pitchFamily="34" charset="0"/>
              </a:rPr>
              <a:t> (Co-I)</a:t>
            </a:r>
          </a:p>
        </p:txBody>
      </p:sp>
    </p:spTree>
    <p:extLst>
      <p:ext uri="{BB962C8B-B14F-4D97-AF65-F5344CB8AC3E}">
        <p14:creationId xmlns:p14="http://schemas.microsoft.com/office/powerpoint/2010/main" val="104220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(Brief) Personal Sensing Primer</a:t>
            </a:r>
          </a:p>
        </p:txBody>
      </p:sp>
      <p:sp>
        <p:nvSpPr>
          <p:cNvPr id="6" name="TextBox 5"/>
          <p:cNvSpPr txBox="1"/>
          <p:nvPr/>
        </p:nvSpPr>
        <p:spPr>
          <a:xfrm>
            <a:off x="47625" y="742949"/>
            <a:ext cx="11753850" cy="6124754"/>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In situ measurement</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Moment-by-moment quantification</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Uses personal digital devices &amp; wearable sensors</a:t>
            </a:r>
          </a:p>
          <a:p>
            <a:pPr marL="457200" indent="-457200">
              <a:buFont typeface="Wingdings" panose="05000000000000000000" pitchFamily="2" charset="2"/>
              <a:buChar char="ü"/>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Smartphones is key</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Can be collected actively or passively</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Can provide rich and temporally precise measurement of thoughts, feelings, symptoms, and behaviors.</a:t>
            </a:r>
          </a:p>
        </p:txBody>
      </p:sp>
    </p:spTree>
    <p:extLst>
      <p:ext uri="{BB962C8B-B14F-4D97-AF65-F5344CB8AC3E}">
        <p14:creationId xmlns:p14="http://schemas.microsoft.com/office/powerpoint/2010/main" val="2403058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Personal Sensing Data Streams</a:t>
            </a:r>
          </a:p>
        </p:txBody>
      </p:sp>
      <p:sp>
        <p:nvSpPr>
          <p:cNvPr id="6" name="TextBox 5"/>
          <p:cNvSpPr txBox="1"/>
          <p:nvPr/>
        </p:nvSpPr>
        <p:spPr>
          <a:xfrm>
            <a:off x="47625" y="742949"/>
            <a:ext cx="11753850" cy="6186309"/>
          </a:xfrm>
          <a:prstGeom prst="rect">
            <a:avLst/>
          </a:prstGeom>
          <a:noFill/>
        </p:spPr>
        <p:txBody>
          <a:bodyPr wrap="square" rtlCol="0">
            <a:spAutoFit/>
          </a:bodyPr>
          <a:lstStyle/>
          <a:p>
            <a:r>
              <a:rPr lang="en-US" sz="2400" b="1" u="sng" dirty="0">
                <a:solidFill>
                  <a:srgbClr val="0070C0"/>
                </a:solidFill>
                <a:latin typeface="Arial" panose="020B0604020202020204" pitchFamily="34" charset="0"/>
                <a:cs typeface="Arial" panose="020B0604020202020204" pitchFamily="34" charset="0"/>
              </a:rPr>
              <a:t>Active signals</a:t>
            </a:r>
          </a:p>
          <a:p>
            <a:pPr lvl="1"/>
            <a:r>
              <a:rPr lang="en-US" sz="2400" b="1" dirty="0">
                <a:latin typeface="Arial" panose="020B0604020202020204" pitchFamily="34" charset="0"/>
                <a:cs typeface="Arial" panose="020B0604020202020204" pitchFamily="34" charset="0"/>
              </a:rPr>
              <a:t>Trait self-report measures (1X at study start)</a:t>
            </a:r>
          </a:p>
          <a:p>
            <a:pPr lvl="1"/>
            <a:endParaRPr lang="en-US" sz="12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Temporally coarse self-report state measures (3X - monthly)</a:t>
            </a:r>
          </a:p>
          <a:p>
            <a:pPr lvl="1"/>
            <a:endParaRPr lang="en-US" sz="12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Temporally precise self-report</a:t>
            </a:r>
          </a:p>
          <a:p>
            <a:pPr lvl="1"/>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4X daily ecological momentary assessments</a:t>
            </a:r>
          </a:p>
          <a:p>
            <a:pPr lvl="1"/>
            <a:r>
              <a:rPr lang="en-US" sz="2400" b="1" dirty="0">
                <a:latin typeface="Arial" panose="020B0604020202020204" pitchFamily="34" charset="0"/>
                <a:cs typeface="Arial" panose="020B0604020202020204" pitchFamily="34" charset="0"/>
              </a:rPr>
              <a:t>	1X daily audio check-ins (text and audio signal)</a:t>
            </a:r>
          </a:p>
          <a:p>
            <a:endParaRPr lang="en-US" sz="1200" b="1" dirty="0">
              <a:latin typeface="Arial" panose="020B0604020202020204" pitchFamily="34" charset="0"/>
              <a:cs typeface="Arial" panose="020B0604020202020204" pitchFamily="34" charset="0"/>
            </a:endParaRPr>
          </a:p>
          <a:p>
            <a:r>
              <a:rPr lang="en-US" sz="2400" b="1" u="sng" dirty="0">
                <a:solidFill>
                  <a:srgbClr val="0070C0"/>
                </a:solidFill>
                <a:latin typeface="Arial" panose="020B0604020202020204" pitchFamily="34" charset="0"/>
                <a:cs typeface="Arial" panose="020B0604020202020204" pitchFamily="34" charset="0"/>
              </a:rPr>
              <a:t>Passive signals</a:t>
            </a:r>
          </a:p>
          <a:p>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GPS location</a:t>
            </a:r>
          </a:p>
          <a:p>
            <a:r>
              <a:rPr lang="en-US" sz="2400" b="1" dirty="0">
                <a:solidFill>
                  <a:srgbClr val="FF0000"/>
                </a:solidFill>
                <a:latin typeface="Arial" panose="020B0604020202020204" pitchFamily="34" charset="0"/>
                <a:cs typeface="Arial" panose="020B0604020202020204" pitchFamily="34" charset="0"/>
              </a:rPr>
              <a:t>		Places (location and time)</a:t>
            </a:r>
          </a:p>
          <a:p>
            <a:r>
              <a:rPr lang="en-US" sz="2400" b="1" dirty="0">
                <a:latin typeface="Arial" panose="020B0604020202020204" pitchFamily="34" charset="0"/>
                <a:cs typeface="Arial" panose="020B0604020202020204" pitchFamily="34" charset="0"/>
              </a:rPr>
              <a:t>		Tracks (location and movement type)</a:t>
            </a:r>
          </a:p>
          <a:p>
            <a:endParaRPr lang="en-US" sz="12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Voice and SMS (text messages) logs</a:t>
            </a:r>
          </a:p>
          <a:p>
            <a:r>
              <a:rPr lang="en-US" sz="2400" b="1" dirty="0">
                <a:solidFill>
                  <a:srgbClr val="FF0000"/>
                </a:solidFill>
                <a:latin typeface="Arial" panose="020B0604020202020204" pitchFamily="34" charset="0"/>
                <a:cs typeface="Arial" panose="020B0604020202020204" pitchFamily="34" charset="0"/>
              </a:rPr>
              <a:t>		Meta data</a:t>
            </a:r>
          </a:p>
          <a:p>
            <a:r>
              <a:rPr lang="en-US" sz="2400" b="1" dirty="0">
                <a:latin typeface="Arial" panose="020B0604020202020204" pitchFamily="34" charset="0"/>
                <a:cs typeface="Arial" panose="020B0604020202020204" pitchFamily="34" charset="0"/>
              </a:rPr>
              <a:t>		Message content</a:t>
            </a:r>
          </a:p>
          <a:p>
            <a:endParaRPr lang="en-US" sz="12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Sleep sensor (Wake/sleep times; sleep efficiency; </a:t>
            </a:r>
            <a:r>
              <a:rPr lang="en-US" sz="2400" b="1" dirty="0" err="1">
                <a:latin typeface="Arial" panose="020B0604020202020204" pitchFamily="34" charset="0"/>
                <a:cs typeface="Arial" panose="020B0604020202020204" pitchFamily="34" charset="0"/>
              </a:rPr>
              <a:t>wakings</a:t>
            </a:r>
            <a:r>
              <a:rPr lang="en-US" sz="2400" b="1" dirty="0">
                <a:latin typeface="Arial" panose="020B0604020202020204" pitchFamily="34" charset="0"/>
                <a:cs typeface="Arial" panose="020B0604020202020204" pitchFamily="34" charset="0"/>
              </a:rPr>
              <a:t>; restlessness)</a:t>
            </a:r>
          </a:p>
        </p:txBody>
      </p:sp>
    </p:spTree>
    <p:extLst>
      <p:ext uri="{BB962C8B-B14F-4D97-AF65-F5344CB8AC3E}">
        <p14:creationId xmlns:p14="http://schemas.microsoft.com/office/powerpoint/2010/main" val="356908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Focus on Lapses and Lapse Prediction</a:t>
            </a:r>
          </a:p>
        </p:txBody>
      </p:sp>
      <p:sp>
        <p:nvSpPr>
          <p:cNvPr id="7" name="TextBox 6">
            <a:extLst>
              <a:ext uri="{FF2B5EF4-FFF2-40B4-BE49-F238E27FC236}">
                <a16:creationId xmlns:a16="http://schemas.microsoft.com/office/drawing/2014/main" id="{9FDBD3D1-D6DF-4197-A2D6-8A1C0322292F}"/>
              </a:ext>
            </a:extLst>
          </p:cNvPr>
          <p:cNvSpPr txBox="1"/>
          <p:nvPr/>
        </p:nvSpPr>
        <p:spPr>
          <a:xfrm>
            <a:off x="1839" y="1032310"/>
            <a:ext cx="11887200" cy="5632311"/>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Predict probability of </a:t>
            </a:r>
            <a:r>
              <a:rPr lang="en-US" sz="2400" b="1" dirty="0">
                <a:solidFill>
                  <a:srgbClr val="FF0000"/>
                </a:solidFill>
                <a:latin typeface="Arial" panose="020B0604020202020204" pitchFamily="34" charset="0"/>
                <a:cs typeface="Arial" panose="020B0604020202020204" pitchFamily="34" charset="0"/>
              </a:rPr>
              <a:t>lapse</a:t>
            </a:r>
            <a:r>
              <a:rPr lang="en-US" sz="2400" b="1" dirty="0">
                <a:latin typeface="Arial" panose="020B0604020202020204" pitchFamily="34" charset="0"/>
                <a:cs typeface="Arial" panose="020B0604020202020204" pitchFamily="34" charset="0"/>
              </a:rPr>
              <a:t> vs. relapse?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Lapse window width</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1 week</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1 day</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1 hour</a:t>
            </a:r>
          </a:p>
          <a:p>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Lead time for prediction</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Different combos of window width and lead time useful</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JIT: lead = 0; width = 1 hour (1 day?)</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Traditional Tx and supports: longer lead, window width can be wider</a:t>
            </a:r>
          </a:p>
          <a:p>
            <a:pPr marL="800100" lvl="1" indent="-342900">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Frequency of predictions = 1 hour (~ 275,000 observations and predictions over subjects and days</a:t>
            </a:r>
          </a:p>
        </p:txBody>
      </p:sp>
    </p:spTree>
    <p:extLst>
      <p:ext uri="{BB962C8B-B14F-4D97-AF65-F5344CB8AC3E}">
        <p14:creationId xmlns:p14="http://schemas.microsoft.com/office/powerpoint/2010/main" val="859463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Machine Learning Methods</a:t>
            </a:r>
          </a:p>
        </p:txBody>
      </p:sp>
      <p:sp>
        <p:nvSpPr>
          <p:cNvPr id="6" name="TextBox 5"/>
          <p:cNvSpPr txBox="1"/>
          <p:nvPr/>
        </p:nvSpPr>
        <p:spPr>
          <a:xfrm>
            <a:off x="47625" y="742949"/>
            <a:ext cx="11753850" cy="6001643"/>
          </a:xfrm>
          <a:prstGeom prst="rect">
            <a:avLst/>
          </a:prstGeom>
          <a:noFill/>
        </p:spPr>
        <p:txBody>
          <a:bodyPr wrap="square" rtlCol="0">
            <a:spAutoFit/>
          </a:bodyPr>
          <a:lstStyle/>
          <a:p>
            <a:pPr marL="457200" indent="-457200">
              <a:buFont typeface="Wingdings" panose="05000000000000000000" pitchFamily="2" charset="2"/>
              <a:buChar char="q"/>
            </a:pPr>
            <a:r>
              <a:rPr lang="en-US" sz="2400" b="1" dirty="0">
                <a:latin typeface="Arial" panose="020B0604020202020204" pitchFamily="34" charset="0"/>
                <a:cs typeface="Arial" panose="020B0604020202020204" pitchFamily="34" charset="0"/>
              </a:rPr>
              <a:t>Statistical Algorithms</a:t>
            </a:r>
          </a:p>
          <a:p>
            <a:pPr marL="914400" lvl="1" indent="-457200">
              <a:buFont typeface="Wingdings" panose="05000000000000000000" pitchFamily="2" charset="2"/>
              <a:buChar char="ü"/>
            </a:pPr>
            <a:r>
              <a:rPr lang="en-US" sz="2400" b="1" dirty="0" err="1">
                <a:latin typeface="Arial" panose="020B0604020202020204" pitchFamily="34" charset="0"/>
                <a:cs typeface="Arial" panose="020B0604020202020204" pitchFamily="34" charset="0"/>
              </a:rPr>
              <a:t>ElasticNet</a:t>
            </a:r>
            <a:r>
              <a:rPr lang="en-US" sz="2400" b="1" dirty="0">
                <a:latin typeface="Arial" panose="020B0604020202020204" pitchFamily="34" charset="0"/>
                <a:cs typeface="Arial" panose="020B0604020202020204" pitchFamily="34" charset="0"/>
              </a:rPr>
              <a:t> GLM (e.g., LASSO, ridge regression)</a:t>
            </a:r>
          </a:p>
          <a:p>
            <a:pPr marL="914400" lvl="1" indent="-457200">
              <a:buFont typeface="Wingdings" panose="05000000000000000000" pitchFamily="2" charset="2"/>
              <a:buChar char="ü"/>
            </a:pPr>
            <a:r>
              <a:rPr lang="en-US" sz="2400" b="1" dirty="0">
                <a:latin typeface="Arial" panose="020B0604020202020204" pitchFamily="34" charset="0"/>
                <a:cs typeface="Arial" panose="020B0604020202020204" pitchFamily="34" charset="0"/>
              </a:rPr>
              <a:t>Random Forest</a:t>
            </a:r>
          </a:p>
          <a:p>
            <a:pPr marL="914400" lvl="1"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XGBoost</a:t>
            </a:r>
            <a:endParaRPr lang="en-US" sz="2400" b="1"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KNN</a:t>
            </a:r>
          </a:p>
          <a:p>
            <a:pPr marL="457200" indent="-457200">
              <a:buFont typeface="Wingdings" panose="05000000000000000000" pitchFamily="2" charset="2"/>
              <a:buChar char="ü"/>
            </a:pPr>
            <a:endParaRPr lang="en-US" sz="24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400" b="1" dirty="0">
                <a:latin typeface="Arial" panose="020B0604020202020204" pitchFamily="34" charset="0"/>
                <a:cs typeface="Arial" panose="020B0604020202020204" pitchFamily="34" charset="0"/>
              </a:rPr>
              <a:t>Resampling for class imbalance (up, down, SMOTE)</a:t>
            </a:r>
          </a:p>
          <a:p>
            <a:pPr marL="914400" lvl="1"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Other techniques (e.g., modified cost functions) pending</a:t>
            </a:r>
          </a:p>
          <a:p>
            <a:pPr marL="457200" indent="-457200">
              <a:buFont typeface="Wingdings" panose="05000000000000000000" pitchFamily="2" charset="2"/>
              <a:buChar char="ü"/>
            </a:pPr>
            <a:endParaRPr lang="en-US" sz="24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400" b="1" dirty="0">
                <a:latin typeface="Arial" panose="020B0604020202020204" pitchFamily="34" charset="0"/>
                <a:cs typeface="Arial" panose="020B0604020202020204" pitchFamily="34" charset="0"/>
              </a:rPr>
              <a:t>Model Tuning and Performance Evaluation</a:t>
            </a:r>
          </a:p>
          <a:p>
            <a:pPr marL="914400" lvl="1" indent="-457200">
              <a:buFont typeface="Wingdings" panose="05000000000000000000" pitchFamily="2" charset="2"/>
              <a:buChar char="ü"/>
            </a:pPr>
            <a:r>
              <a:rPr lang="en-US" sz="2400" b="1" dirty="0">
                <a:latin typeface="Arial" panose="020B0604020202020204" pitchFamily="34" charset="0"/>
                <a:cs typeface="Arial" panose="020B0604020202020204" pitchFamily="34" charset="0"/>
              </a:rPr>
              <a:t>AUC under ROC curve as primary performance metric</a:t>
            </a:r>
          </a:p>
          <a:p>
            <a:pPr marL="914400" lvl="1" indent="-457200">
              <a:buFont typeface="Wingdings" panose="05000000000000000000" pitchFamily="2" charset="2"/>
              <a:buChar char="ü"/>
            </a:pPr>
            <a:r>
              <a:rPr lang="en-US" sz="2400" b="1" dirty="0">
                <a:latin typeface="Arial" panose="020B0604020202020204" pitchFamily="34" charset="0"/>
                <a:cs typeface="Arial" panose="020B0604020202020204" pitchFamily="34" charset="0"/>
              </a:rPr>
              <a:t>Sensitivity, Specificity, Balanced accuracy, positive predictive value</a:t>
            </a:r>
          </a:p>
          <a:p>
            <a:pPr marL="914400" lvl="1" indent="-457200">
              <a:buFont typeface="Wingdings" panose="05000000000000000000" pitchFamily="2" charset="2"/>
              <a:buChar char="ü"/>
            </a:pPr>
            <a:r>
              <a:rPr lang="en-US" sz="2400" b="1" dirty="0">
                <a:latin typeface="Arial" panose="020B0604020202020204" pitchFamily="34" charset="0"/>
                <a:cs typeface="Arial" panose="020B0604020202020204" pitchFamily="34" charset="0"/>
              </a:rPr>
              <a:t>Using grouped 10-fold CV </a:t>
            </a:r>
          </a:p>
          <a:p>
            <a:pPr marL="1371600" lvl="2"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Final Evaluation with grouped test set or nested CV</a:t>
            </a:r>
          </a:p>
          <a:p>
            <a:pPr marL="1371600" lvl="2" indent="-457200">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All models should be considered </a:t>
            </a:r>
            <a:r>
              <a:rPr lang="en-US" sz="2400" b="1" dirty="0">
                <a:solidFill>
                  <a:srgbClr val="FF0000"/>
                </a:solidFill>
                <a:latin typeface="Arial" panose="020B0604020202020204" pitchFamily="34" charset="0"/>
                <a:cs typeface="Arial" panose="020B0604020202020204" pitchFamily="34" charset="0"/>
              </a:rPr>
              <a:t>baseline models</a:t>
            </a:r>
            <a:r>
              <a:rPr lang="en-US" sz="2400" b="1" dirty="0">
                <a:latin typeface="Arial" panose="020B0604020202020204" pitchFamily="34" charset="0"/>
                <a:cs typeface="Arial" panose="020B0604020202020204" pitchFamily="34" charset="0"/>
              </a:rPr>
              <a:t> at this point</a:t>
            </a:r>
          </a:p>
        </p:txBody>
      </p:sp>
    </p:spTree>
    <p:extLst>
      <p:ext uri="{BB962C8B-B14F-4D97-AF65-F5344CB8AC3E}">
        <p14:creationId xmlns:p14="http://schemas.microsoft.com/office/powerpoint/2010/main" val="2754227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The Confusion Matrix and Performance Metrics</a:t>
            </a:r>
          </a:p>
        </p:txBody>
      </p:sp>
      <p:graphicFrame>
        <p:nvGraphicFramePr>
          <p:cNvPr id="3" name="Table 3">
            <a:extLst>
              <a:ext uri="{FF2B5EF4-FFF2-40B4-BE49-F238E27FC236}">
                <a16:creationId xmlns:a16="http://schemas.microsoft.com/office/drawing/2014/main" id="{B12E0D60-C7BC-4FEA-8FB0-4B7C13D07B83}"/>
              </a:ext>
            </a:extLst>
          </p:cNvPr>
          <p:cNvGraphicFramePr>
            <a:graphicFrameLocks noGrp="1"/>
          </p:cNvGraphicFramePr>
          <p:nvPr>
            <p:extLst/>
          </p:nvPr>
        </p:nvGraphicFramePr>
        <p:xfrm>
          <a:off x="3289395" y="1386590"/>
          <a:ext cx="8127999" cy="2286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8841345"/>
                    </a:ext>
                  </a:extLst>
                </a:gridCol>
                <a:gridCol w="2709333">
                  <a:extLst>
                    <a:ext uri="{9D8B030D-6E8A-4147-A177-3AD203B41FA5}">
                      <a16:colId xmlns:a16="http://schemas.microsoft.com/office/drawing/2014/main" val="1708698327"/>
                    </a:ext>
                  </a:extLst>
                </a:gridCol>
                <a:gridCol w="2709333">
                  <a:extLst>
                    <a:ext uri="{9D8B030D-6E8A-4147-A177-3AD203B41FA5}">
                      <a16:colId xmlns:a16="http://schemas.microsoft.com/office/drawing/2014/main" val="188004805"/>
                    </a:ext>
                  </a:extLst>
                </a:gridCol>
              </a:tblGrid>
              <a:tr h="370840">
                <a:tc>
                  <a:txBody>
                    <a:bodyPr/>
                    <a:lstStyle/>
                    <a:p>
                      <a:endParaRPr lang="en-US" sz="4400" dirty="0">
                        <a:latin typeface="Arial" panose="020B0604020202020204" pitchFamily="34" charset="0"/>
                        <a:cs typeface="Arial" panose="020B0604020202020204" pitchFamily="34" charset="0"/>
                      </a:endParaRP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extLst>
                  <a:ext uri="{0D108BD9-81ED-4DB2-BD59-A6C34878D82A}">
                    <a16:rowId xmlns:a16="http://schemas.microsoft.com/office/drawing/2014/main" val="2286262968"/>
                  </a:ext>
                </a:extLst>
              </a:tr>
              <a:tr h="370840">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TN</a:t>
                      </a:r>
                    </a:p>
                  </a:txBody>
                  <a:tcPr>
                    <a:solidFill>
                      <a:srgbClr val="92D050"/>
                    </a:solidFill>
                  </a:tcPr>
                </a:tc>
                <a:tc>
                  <a:txBody>
                    <a:bodyPr/>
                    <a:lstStyle/>
                    <a:p>
                      <a:r>
                        <a:rPr lang="en-US" sz="4400" dirty="0">
                          <a:latin typeface="Arial" panose="020B0604020202020204" pitchFamily="34" charset="0"/>
                          <a:cs typeface="Arial" panose="020B0604020202020204" pitchFamily="34" charset="0"/>
                        </a:rPr>
                        <a:t>FN</a:t>
                      </a:r>
                    </a:p>
                  </a:txBody>
                  <a:tcPr>
                    <a:solidFill>
                      <a:srgbClr val="FF0000"/>
                    </a:solidFill>
                  </a:tcPr>
                </a:tc>
                <a:extLst>
                  <a:ext uri="{0D108BD9-81ED-4DB2-BD59-A6C34878D82A}">
                    <a16:rowId xmlns:a16="http://schemas.microsoft.com/office/drawing/2014/main" val="3782801964"/>
                  </a:ext>
                </a:extLst>
              </a:tr>
              <a:tr h="370840">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FP</a:t>
                      </a:r>
                    </a:p>
                  </a:txBody>
                  <a:tcPr>
                    <a:solidFill>
                      <a:srgbClr val="FF0000"/>
                    </a:solidFill>
                  </a:tcPr>
                </a:tc>
                <a:tc>
                  <a:txBody>
                    <a:bodyPr/>
                    <a:lstStyle/>
                    <a:p>
                      <a:r>
                        <a:rPr lang="en-US" sz="4400" dirty="0">
                          <a:latin typeface="Arial" panose="020B0604020202020204" pitchFamily="34" charset="0"/>
                          <a:cs typeface="Arial" panose="020B0604020202020204" pitchFamily="34" charset="0"/>
                        </a:rPr>
                        <a:t>TP</a:t>
                      </a:r>
                    </a:p>
                  </a:txBody>
                  <a:tcPr>
                    <a:solidFill>
                      <a:srgbClr val="92D050"/>
                    </a:solidFill>
                  </a:tcPr>
                </a:tc>
                <a:extLst>
                  <a:ext uri="{0D108BD9-81ED-4DB2-BD59-A6C34878D82A}">
                    <a16:rowId xmlns:a16="http://schemas.microsoft.com/office/drawing/2014/main" val="413729966"/>
                  </a:ext>
                </a:extLst>
              </a:tr>
            </a:tbl>
          </a:graphicData>
        </a:graphic>
      </p:graphicFrame>
      <p:sp>
        <p:nvSpPr>
          <p:cNvPr id="4" name="TextBox 3">
            <a:extLst>
              <a:ext uri="{FF2B5EF4-FFF2-40B4-BE49-F238E27FC236}">
                <a16:creationId xmlns:a16="http://schemas.microsoft.com/office/drawing/2014/main" id="{268B2315-1898-4018-A001-362E3056F73E}"/>
              </a:ext>
            </a:extLst>
          </p:cNvPr>
          <p:cNvSpPr txBox="1"/>
          <p:nvPr/>
        </p:nvSpPr>
        <p:spPr>
          <a:xfrm>
            <a:off x="7150303" y="749509"/>
            <a:ext cx="3134384"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Ground Truth</a:t>
            </a:r>
          </a:p>
        </p:txBody>
      </p:sp>
      <p:sp>
        <p:nvSpPr>
          <p:cNvPr id="9" name="TextBox 8">
            <a:extLst>
              <a:ext uri="{FF2B5EF4-FFF2-40B4-BE49-F238E27FC236}">
                <a16:creationId xmlns:a16="http://schemas.microsoft.com/office/drawing/2014/main" id="{58D36B3C-B833-4EF1-9C49-A2364ADF1C43}"/>
              </a:ext>
            </a:extLst>
          </p:cNvPr>
          <p:cNvSpPr txBox="1"/>
          <p:nvPr/>
        </p:nvSpPr>
        <p:spPr>
          <a:xfrm>
            <a:off x="826955" y="2311854"/>
            <a:ext cx="2441694" cy="1200329"/>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Model</a:t>
            </a:r>
          </a:p>
          <a:p>
            <a:r>
              <a:rPr lang="en-US" sz="3600" b="1" dirty="0">
                <a:latin typeface="Arial" panose="020B0604020202020204" pitchFamily="34" charset="0"/>
                <a:cs typeface="Arial" panose="020B0604020202020204" pitchFamily="34" charset="0"/>
              </a:rPr>
              <a:t>Prediction</a:t>
            </a:r>
          </a:p>
        </p:txBody>
      </p:sp>
      <p:sp>
        <p:nvSpPr>
          <p:cNvPr id="10" name="TextBox 9">
            <a:extLst>
              <a:ext uri="{FF2B5EF4-FFF2-40B4-BE49-F238E27FC236}">
                <a16:creationId xmlns:a16="http://schemas.microsoft.com/office/drawing/2014/main" id="{D54B9506-DFB2-49E6-AF1B-E1F1A77056A0}"/>
              </a:ext>
            </a:extLst>
          </p:cNvPr>
          <p:cNvSpPr txBox="1"/>
          <p:nvPr/>
        </p:nvSpPr>
        <p:spPr>
          <a:xfrm>
            <a:off x="4998" y="4233090"/>
            <a:ext cx="11657349" cy="304698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Accuracy = (TN + TP) / TN + FP + FN + TP  (coarse &amp; misleading)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Sensitivity = TP / (TP + FN)</a:t>
            </a:r>
          </a:p>
          <a:p>
            <a:r>
              <a:rPr lang="en-US" sz="2400" b="1" dirty="0">
                <a:latin typeface="Arial" panose="020B0604020202020204" pitchFamily="34" charset="0"/>
                <a:cs typeface="Arial" panose="020B0604020202020204" pitchFamily="34" charset="0"/>
              </a:rPr>
              <a:t>Specificity = TN / (TN + FP)</a:t>
            </a:r>
          </a:p>
          <a:p>
            <a:r>
              <a:rPr lang="en-US" sz="2400" b="1" dirty="0">
                <a:latin typeface="Arial" panose="020B0604020202020204" pitchFamily="34" charset="0"/>
                <a:cs typeface="Arial" panose="020B0604020202020204" pitchFamily="34" charset="0"/>
              </a:rPr>
              <a:t>Balanced accuracy = (Sensitivity + Specificity) / 2</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Positive predictive value = TP / (TP + FP)</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849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7ECAAE-0BFA-4E9E-92D5-C3498BD2475A}"/>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The Receiver Operating Characteristic (ROC) Curve</a:t>
            </a:r>
          </a:p>
        </p:txBody>
      </p:sp>
      <p:sp>
        <p:nvSpPr>
          <p:cNvPr id="10" name="TextBox 9">
            <a:extLst>
              <a:ext uri="{FF2B5EF4-FFF2-40B4-BE49-F238E27FC236}">
                <a16:creationId xmlns:a16="http://schemas.microsoft.com/office/drawing/2014/main" id="{C492D583-F379-41C3-88CE-F2B638B518A6}"/>
              </a:ext>
            </a:extLst>
          </p:cNvPr>
          <p:cNvSpPr txBox="1"/>
          <p:nvPr/>
        </p:nvSpPr>
        <p:spPr>
          <a:xfrm>
            <a:off x="14995" y="817321"/>
            <a:ext cx="6081006" cy="6001643"/>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Most statistical algorithms yield probability predictions, P(Lapse)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We dichotomize these probabilities at some threshold to provide class predictions (lapse vs. no lapse)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ROC Curve plots sensitivity vs. specificity across all thresholds</a:t>
            </a:r>
          </a:p>
          <a:p>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solidFill>
                  <a:srgbClr val="FF0000"/>
                </a:solidFill>
                <a:latin typeface="Arial" panose="020B0604020202020204" pitchFamily="34" charset="0"/>
                <a:cs typeface="Arial" panose="020B0604020202020204" pitchFamily="34" charset="0"/>
              </a:rPr>
              <a:t>Area under ROC Curve </a:t>
            </a:r>
            <a:r>
              <a:rPr lang="en-US" sz="2400" b="1" dirty="0">
                <a:latin typeface="Arial" panose="020B0604020202020204" pitchFamily="34" charset="0"/>
                <a:cs typeface="Arial" panose="020B0604020202020204" pitchFamily="34" charset="0"/>
              </a:rPr>
              <a:t>is useful performance metric</a:t>
            </a:r>
          </a:p>
          <a:p>
            <a:pPr marL="800100" lvl="1"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 0.5 – 1.0</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Average across thresholds</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Independent of outcome distribution</a:t>
            </a:r>
          </a:p>
        </p:txBody>
      </p:sp>
      <p:pic>
        <p:nvPicPr>
          <p:cNvPr id="6" name="Picture 5">
            <a:extLst>
              <a:ext uri="{FF2B5EF4-FFF2-40B4-BE49-F238E27FC236}">
                <a16:creationId xmlns:a16="http://schemas.microsoft.com/office/drawing/2014/main" id="{C13624FD-DEAE-4077-886A-8B966254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131" y="763357"/>
            <a:ext cx="6096851" cy="6096851"/>
          </a:xfrm>
          <a:prstGeom prst="rect">
            <a:avLst/>
          </a:prstGeom>
        </p:spPr>
      </p:pic>
    </p:spTree>
    <p:extLst>
      <p:ext uri="{BB962C8B-B14F-4D97-AF65-F5344CB8AC3E}">
        <p14:creationId xmlns:p14="http://schemas.microsoft.com/office/powerpoint/2010/main" val="37262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4x Daily Ecological Momentary Assessments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883999"/>
            <a:ext cx="8229600" cy="44130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 y="5263474"/>
            <a:ext cx="8229600" cy="927788"/>
          </a:xfrm>
          <a:prstGeom prst="rect">
            <a:avLst/>
          </a:prstGeom>
        </p:spPr>
      </p:pic>
      <p:sp>
        <p:nvSpPr>
          <p:cNvPr id="6" name="TextBox 5"/>
          <p:cNvSpPr txBox="1"/>
          <p:nvPr/>
        </p:nvSpPr>
        <p:spPr>
          <a:xfrm>
            <a:off x="8374744" y="883998"/>
            <a:ext cx="3817256" cy="4832092"/>
          </a:xfrm>
          <a:prstGeom prst="rect">
            <a:avLst/>
          </a:prstGeom>
          <a:noFill/>
        </p:spPr>
        <p:txBody>
          <a:bodyPr wrap="square" rtlCol="0">
            <a:spAutoFit/>
          </a:bodyPr>
          <a:lstStyle/>
          <a:p>
            <a:r>
              <a:rPr lang="en-US" sz="2800" b="1" u="sng" dirty="0">
                <a:solidFill>
                  <a:srgbClr val="0000FF"/>
                </a:solidFill>
                <a:latin typeface="Arial" panose="020B0604020202020204" pitchFamily="34" charset="0"/>
                <a:cs typeface="Arial" panose="020B0604020202020204" pitchFamily="34" charset="0"/>
              </a:rPr>
              <a:t>Current</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Craving</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Affect</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Risky situations</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Stressful events</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Pleasant events</a:t>
            </a:r>
          </a:p>
          <a:p>
            <a:endParaRPr lang="en-US" sz="2800" b="1" dirty="0">
              <a:latin typeface="Arial" panose="020B0604020202020204" pitchFamily="34" charset="0"/>
              <a:cs typeface="Arial" panose="020B0604020202020204" pitchFamily="34" charset="0"/>
            </a:endParaRPr>
          </a:p>
          <a:p>
            <a:r>
              <a:rPr lang="en-US" sz="2800" b="1" u="sng" dirty="0">
                <a:solidFill>
                  <a:srgbClr val="0000FF"/>
                </a:solidFill>
                <a:latin typeface="Arial" panose="020B0604020202020204" pitchFamily="34" charset="0"/>
                <a:cs typeface="Arial" panose="020B0604020202020204" pitchFamily="34" charset="0"/>
              </a:rPr>
              <a:t>Future</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Risky situations</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Stressful events</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Confidence</a:t>
            </a:r>
          </a:p>
        </p:txBody>
      </p:sp>
      <p:sp>
        <p:nvSpPr>
          <p:cNvPr id="4" name="TextBox 3">
            <a:extLst>
              <a:ext uri="{FF2B5EF4-FFF2-40B4-BE49-F238E27FC236}">
                <a16:creationId xmlns:a16="http://schemas.microsoft.com/office/drawing/2014/main" id="{F32095BA-BEFE-46AA-A717-6AB6F6F1431E}"/>
              </a:ext>
            </a:extLst>
          </p:cNvPr>
          <p:cNvSpPr txBox="1"/>
          <p:nvPr/>
        </p:nvSpPr>
        <p:spPr>
          <a:xfrm>
            <a:off x="0" y="6461760"/>
            <a:ext cx="4083234"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 Verified by monthly staff interview</a:t>
            </a:r>
          </a:p>
        </p:txBody>
      </p:sp>
    </p:spTree>
    <p:extLst>
      <p:ext uri="{BB962C8B-B14F-4D97-AF65-F5344CB8AC3E}">
        <p14:creationId xmlns:p14="http://schemas.microsoft.com/office/powerpoint/2010/main" val="2531168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Baseline Feature Engineering for EMA</a:t>
            </a:r>
          </a:p>
        </p:txBody>
      </p:sp>
      <p:sp>
        <p:nvSpPr>
          <p:cNvPr id="6" name="TextBox 5"/>
          <p:cNvSpPr txBox="1"/>
          <p:nvPr/>
        </p:nvSpPr>
        <p:spPr>
          <a:xfrm>
            <a:off x="14518" y="676275"/>
            <a:ext cx="12178512" cy="2677656"/>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Focus on recent past experiences (12, 24, 48, 72, 168 hours)</a:t>
            </a:r>
          </a:p>
          <a:p>
            <a:pPr marL="342900" indent="-342900">
              <a:buFont typeface="Wingdings" panose="05000000000000000000" pitchFamily="2" charset="2"/>
              <a:buChar char="ü"/>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Raw scores and change scores (from baseline/all past responses)</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Median response (all items)</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History (count) of past lapses (item 1)</a:t>
            </a:r>
          </a:p>
        </p:txBody>
      </p:sp>
    </p:spTree>
    <p:extLst>
      <p:ext uri="{BB962C8B-B14F-4D97-AF65-F5344CB8AC3E}">
        <p14:creationId xmlns:p14="http://schemas.microsoft.com/office/powerpoint/2010/main" val="342938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Week: Probabilities for No Lapse and Lapse</a:t>
            </a:r>
          </a:p>
        </p:txBody>
      </p:sp>
      <p:sp>
        <p:nvSpPr>
          <p:cNvPr id="8" name="TextBox 7"/>
          <p:cNvSpPr txBox="1"/>
          <p:nvPr/>
        </p:nvSpPr>
        <p:spPr>
          <a:xfrm>
            <a:off x="33111" y="728435"/>
            <a:ext cx="5787118" cy="6124754"/>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Model predicts </a:t>
            </a:r>
            <a:r>
              <a:rPr lang="en-US" sz="2800" b="1" dirty="0">
                <a:solidFill>
                  <a:srgbClr val="FF0000"/>
                </a:solidFill>
                <a:latin typeface="Arial" panose="020B0604020202020204" pitchFamily="34" charset="0"/>
                <a:cs typeface="Arial" panose="020B0604020202020204" pitchFamily="34" charset="0"/>
              </a:rPr>
              <a:t>probability</a:t>
            </a:r>
            <a:r>
              <a:rPr lang="en-US" sz="2800" b="1" dirty="0">
                <a:latin typeface="Arial" panose="020B0604020202020204" pitchFamily="34" charset="0"/>
                <a:cs typeface="Arial" panose="020B0604020202020204" pitchFamily="34" charset="0"/>
              </a:rPr>
              <a:t> of lapse in next week for “</a:t>
            </a:r>
            <a:r>
              <a:rPr lang="en-US" sz="2800" b="1" dirty="0">
                <a:solidFill>
                  <a:srgbClr val="FF0000"/>
                </a:solidFill>
                <a:latin typeface="Arial" panose="020B0604020202020204" pitchFamily="34" charset="0"/>
                <a:cs typeface="Arial" panose="020B0604020202020204" pitchFamily="34" charset="0"/>
              </a:rPr>
              <a:t>new</a:t>
            </a:r>
            <a:r>
              <a:rPr lang="en-US" sz="2800" b="1" dirty="0">
                <a:latin typeface="Arial" panose="020B0604020202020204" pitchFamily="34" charset="0"/>
                <a:cs typeface="Arial" panose="020B0604020202020204" pitchFamily="34" charset="0"/>
              </a:rPr>
              <a:t>” observations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Can separate predictions for GROUND TRUTH lapse and no lapse observations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Want low probabilities for true no lapse and high probabilities for true lapse</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Need threshold for classification</a:t>
            </a:r>
          </a:p>
        </p:txBody>
      </p:sp>
      <p:pic>
        <p:nvPicPr>
          <p:cNvPr id="3" name="Picture 2">
            <a:extLst>
              <a:ext uri="{FF2B5EF4-FFF2-40B4-BE49-F238E27FC236}">
                <a16:creationId xmlns:a16="http://schemas.microsoft.com/office/drawing/2014/main" id="{8771BCD3-779F-4021-A4D6-63EA8D2A3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549" y="753445"/>
            <a:ext cx="6096000" cy="6096000"/>
          </a:xfrm>
          <a:prstGeom prst="rect">
            <a:avLst/>
          </a:prstGeom>
        </p:spPr>
      </p:pic>
    </p:spTree>
    <p:extLst>
      <p:ext uri="{BB962C8B-B14F-4D97-AF65-F5344CB8AC3E}">
        <p14:creationId xmlns:p14="http://schemas.microsoft.com/office/powerpoint/2010/main" val="3601286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Outline for Today</a:t>
            </a:r>
          </a:p>
        </p:txBody>
      </p:sp>
      <p:sp>
        <p:nvSpPr>
          <p:cNvPr id="6" name="TextBox 5"/>
          <p:cNvSpPr txBox="1"/>
          <p:nvPr/>
        </p:nvSpPr>
        <p:spPr>
          <a:xfrm>
            <a:off x="47625" y="742949"/>
            <a:ext cx="11753850" cy="6124754"/>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(Very brief) rationale for digital therapeutics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Focus on two NIH funded projects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Coarse review of methods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Deeper discussion personal sensing methods, modeling goals, and statistical methods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Review performance of “baseline” models (progress report)</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Discuss key issues for progress toward development of “smart digital therapeutics”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b="1" dirty="0">
                <a:solidFill>
                  <a:srgbClr val="FF0000"/>
                </a:solidFill>
                <a:latin typeface="Arial" panose="020B0604020202020204" pitchFamily="34" charset="0"/>
                <a:cs typeface="Arial" panose="020B0604020202020204" pitchFamily="34" charset="0"/>
              </a:rPr>
              <a:t>Very interested in critique, discussion, debate, suggestions</a:t>
            </a:r>
          </a:p>
          <a:p>
            <a:pPr marL="457200" indent="-457200">
              <a:buFont typeface="Wingdings" panose="05000000000000000000" pitchFamily="2" charset="2"/>
              <a:buChar char="ü"/>
            </a:pPr>
            <a:r>
              <a:rPr lang="en-US" sz="2800" b="1" dirty="0">
                <a:solidFill>
                  <a:srgbClr val="FF0000"/>
                </a:solidFill>
                <a:latin typeface="Arial" panose="020B0604020202020204" pitchFamily="34" charset="0"/>
                <a:cs typeface="Arial" panose="020B0604020202020204" pitchFamily="34" charset="0"/>
              </a:rPr>
              <a:t>Joined by Kendra </a:t>
            </a:r>
            <a:r>
              <a:rPr lang="en-US" sz="2800" b="1" dirty="0" err="1">
                <a:solidFill>
                  <a:srgbClr val="FF0000"/>
                </a:solidFill>
                <a:latin typeface="Arial" panose="020B0604020202020204" pitchFamily="34" charset="0"/>
                <a:cs typeface="Arial" panose="020B0604020202020204" pitchFamily="34" charset="0"/>
              </a:rPr>
              <a:t>Wyant</a:t>
            </a:r>
            <a:r>
              <a:rPr lang="en-US" sz="2800" b="1" dirty="0">
                <a:solidFill>
                  <a:srgbClr val="FF0000"/>
                </a:solidFill>
                <a:latin typeface="Arial" panose="020B0604020202020204" pitchFamily="34" charset="0"/>
                <a:cs typeface="Arial" panose="020B0604020202020204" pitchFamily="34" charset="0"/>
              </a:rPr>
              <a:t> – key doctoral student/data scientist for projects</a:t>
            </a:r>
          </a:p>
        </p:txBody>
      </p:sp>
    </p:spTree>
    <p:extLst>
      <p:ext uri="{BB962C8B-B14F-4D97-AF65-F5344CB8AC3E}">
        <p14:creationId xmlns:p14="http://schemas.microsoft.com/office/powerpoint/2010/main" val="1323750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Week: ROC Curve</a:t>
            </a:r>
          </a:p>
        </p:txBody>
      </p:sp>
      <p:sp>
        <p:nvSpPr>
          <p:cNvPr id="9" name="TextBox 8">
            <a:extLst>
              <a:ext uri="{FF2B5EF4-FFF2-40B4-BE49-F238E27FC236}">
                <a16:creationId xmlns:a16="http://schemas.microsoft.com/office/drawing/2014/main" id="{188C2715-A1A0-4F4B-B1ED-AB1DDE5FB421}"/>
              </a:ext>
            </a:extLst>
          </p:cNvPr>
          <p:cNvSpPr txBox="1"/>
          <p:nvPr/>
        </p:nvSpPr>
        <p:spPr>
          <a:xfrm>
            <a:off x="0" y="676275"/>
            <a:ext cx="5787118"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AUC = 0.88</a:t>
            </a:r>
          </a:p>
        </p:txBody>
      </p:sp>
      <p:pic>
        <p:nvPicPr>
          <p:cNvPr id="7" name="Picture 6">
            <a:extLst>
              <a:ext uri="{FF2B5EF4-FFF2-40B4-BE49-F238E27FC236}">
                <a16:creationId xmlns:a16="http://schemas.microsoft.com/office/drawing/2014/main" id="{81AAE1E8-E20B-44C6-9A70-7B790665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671" y="781836"/>
            <a:ext cx="6096000" cy="6096000"/>
          </a:xfrm>
          <a:prstGeom prst="rect">
            <a:avLst/>
          </a:prstGeom>
        </p:spPr>
      </p:pic>
      <p:sp>
        <p:nvSpPr>
          <p:cNvPr id="12" name="Rectangle 11">
            <a:extLst>
              <a:ext uri="{FF2B5EF4-FFF2-40B4-BE49-F238E27FC236}">
                <a16:creationId xmlns:a16="http://schemas.microsoft.com/office/drawing/2014/main" id="{FAF5E647-1000-4BD6-A3AF-D50424E2E968}"/>
              </a:ext>
            </a:extLst>
          </p:cNvPr>
          <p:cNvSpPr/>
          <p:nvPr/>
        </p:nvSpPr>
        <p:spPr>
          <a:xfrm>
            <a:off x="15240" y="5500331"/>
            <a:ext cx="3977640" cy="1323439"/>
          </a:xfrm>
          <a:prstGeom prst="rect">
            <a:avLst/>
          </a:prstGeom>
        </p:spPr>
        <p:txBody>
          <a:bodyPr wrap="square">
            <a:spAutoFit/>
          </a:bodyPr>
          <a:lstStyle/>
          <a:p>
            <a:r>
              <a:rPr lang="en-US" sz="2000" b="1" u="sng" dirty="0">
                <a:solidFill>
                  <a:srgbClr val="333333"/>
                </a:solidFill>
                <a:latin typeface="Arial" panose="020B0604020202020204" pitchFamily="34" charset="0"/>
                <a:cs typeface="Arial" panose="020B0604020202020204" pitchFamily="34" charset="0"/>
              </a:rPr>
              <a:t>Coarse rules of thumb</a:t>
            </a:r>
          </a:p>
          <a:p>
            <a:r>
              <a:rPr lang="en-US" sz="2000" b="1" dirty="0">
                <a:solidFill>
                  <a:srgbClr val="333333"/>
                </a:solidFill>
                <a:latin typeface="Arial" panose="020B0604020202020204" pitchFamily="34" charset="0"/>
                <a:cs typeface="Arial" panose="020B0604020202020204" pitchFamily="34" charset="0"/>
              </a:rPr>
              <a:t>.70 - .80 are considered fair</a:t>
            </a:r>
          </a:p>
          <a:p>
            <a:r>
              <a:rPr lang="en-US" sz="2000" b="1" dirty="0">
                <a:solidFill>
                  <a:srgbClr val="333333"/>
                </a:solidFill>
                <a:latin typeface="Arial" panose="020B0604020202020204" pitchFamily="34" charset="0"/>
                <a:cs typeface="Arial" panose="020B0604020202020204" pitchFamily="34" charset="0"/>
              </a:rPr>
              <a:t>.80 - .90 are considered good</a:t>
            </a:r>
          </a:p>
          <a:p>
            <a:r>
              <a:rPr lang="en-US" sz="2000" b="1" u="sng" dirty="0">
                <a:solidFill>
                  <a:srgbClr val="333333"/>
                </a:solidFill>
                <a:latin typeface="Arial" panose="020B0604020202020204" pitchFamily="34" charset="0"/>
                <a:cs typeface="Arial" panose="020B0604020202020204" pitchFamily="34" charset="0"/>
              </a:rPr>
              <a:t>&gt;</a:t>
            </a:r>
            <a:r>
              <a:rPr lang="en-US" sz="2000" b="1" dirty="0">
                <a:solidFill>
                  <a:srgbClr val="333333"/>
                </a:solidFill>
                <a:latin typeface="Arial" panose="020B0604020202020204" pitchFamily="34" charset="0"/>
                <a:cs typeface="Arial" panose="020B0604020202020204" pitchFamily="34" charset="0"/>
              </a:rPr>
              <a:t> .90 are considered excellent</a:t>
            </a:r>
            <a:endParaRPr lang="en-US" sz="2000" b="1" i="0" dirty="0">
              <a:solidFill>
                <a:srgbClr val="333333"/>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3C4DBE-9926-4999-934D-9C7CCAF750DD}"/>
              </a:ext>
            </a:extLst>
          </p:cNvPr>
          <p:cNvSpPr txBox="1"/>
          <p:nvPr/>
        </p:nvSpPr>
        <p:spPr>
          <a:xfrm>
            <a:off x="7635240" y="1798320"/>
            <a:ext cx="356188"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x</a:t>
            </a:r>
          </a:p>
        </p:txBody>
      </p:sp>
      <p:sp>
        <p:nvSpPr>
          <p:cNvPr id="14" name="Rectangle 13">
            <a:extLst>
              <a:ext uri="{FF2B5EF4-FFF2-40B4-BE49-F238E27FC236}">
                <a16:creationId xmlns:a16="http://schemas.microsoft.com/office/drawing/2014/main" id="{310CFB48-B7A6-4A46-B3C1-AA815FA7C5A0}"/>
              </a:ext>
            </a:extLst>
          </p:cNvPr>
          <p:cNvSpPr/>
          <p:nvPr/>
        </p:nvSpPr>
        <p:spPr>
          <a:xfrm>
            <a:off x="10024419" y="-2977"/>
            <a:ext cx="2167581"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Optimal threshold = .42</a:t>
            </a:r>
          </a:p>
        </p:txBody>
      </p:sp>
    </p:spTree>
    <p:extLst>
      <p:ext uri="{BB962C8B-B14F-4D97-AF65-F5344CB8AC3E}">
        <p14:creationId xmlns:p14="http://schemas.microsoft.com/office/powerpoint/2010/main" val="3507209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Week: Confusion Matrix and Performance Metrics</a:t>
            </a:r>
          </a:p>
        </p:txBody>
      </p:sp>
      <p:graphicFrame>
        <p:nvGraphicFramePr>
          <p:cNvPr id="3" name="Table 3">
            <a:extLst>
              <a:ext uri="{FF2B5EF4-FFF2-40B4-BE49-F238E27FC236}">
                <a16:creationId xmlns:a16="http://schemas.microsoft.com/office/drawing/2014/main" id="{B12E0D60-C7BC-4FEA-8FB0-4B7C13D07B83}"/>
              </a:ext>
            </a:extLst>
          </p:cNvPr>
          <p:cNvGraphicFramePr>
            <a:graphicFrameLocks noGrp="1"/>
          </p:cNvGraphicFramePr>
          <p:nvPr>
            <p:extLst>
              <p:ext uri="{D42A27DB-BD31-4B8C-83A1-F6EECF244321}">
                <p14:modId xmlns:p14="http://schemas.microsoft.com/office/powerpoint/2010/main" val="3533434962"/>
              </p:ext>
            </p:extLst>
          </p:nvPr>
        </p:nvGraphicFramePr>
        <p:xfrm>
          <a:off x="3289395" y="1386590"/>
          <a:ext cx="8127999" cy="2286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8841345"/>
                    </a:ext>
                  </a:extLst>
                </a:gridCol>
                <a:gridCol w="2709333">
                  <a:extLst>
                    <a:ext uri="{9D8B030D-6E8A-4147-A177-3AD203B41FA5}">
                      <a16:colId xmlns:a16="http://schemas.microsoft.com/office/drawing/2014/main" val="1708698327"/>
                    </a:ext>
                  </a:extLst>
                </a:gridCol>
                <a:gridCol w="2709333">
                  <a:extLst>
                    <a:ext uri="{9D8B030D-6E8A-4147-A177-3AD203B41FA5}">
                      <a16:colId xmlns:a16="http://schemas.microsoft.com/office/drawing/2014/main" val="188004805"/>
                    </a:ext>
                  </a:extLst>
                </a:gridCol>
              </a:tblGrid>
              <a:tr h="370840">
                <a:tc>
                  <a:txBody>
                    <a:bodyPr/>
                    <a:lstStyle/>
                    <a:p>
                      <a:endParaRPr lang="en-US" sz="4400" dirty="0">
                        <a:latin typeface="Arial" panose="020B0604020202020204" pitchFamily="34" charset="0"/>
                        <a:cs typeface="Arial" panose="020B0604020202020204" pitchFamily="34" charset="0"/>
                      </a:endParaRP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extLst>
                  <a:ext uri="{0D108BD9-81ED-4DB2-BD59-A6C34878D82A}">
                    <a16:rowId xmlns:a16="http://schemas.microsoft.com/office/drawing/2014/main" val="2286262968"/>
                  </a:ext>
                </a:extLst>
              </a:tr>
              <a:tr h="370840">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164,107</a:t>
                      </a:r>
                    </a:p>
                  </a:txBody>
                  <a:tcPr>
                    <a:solidFill>
                      <a:srgbClr val="92D050"/>
                    </a:solidFill>
                  </a:tcPr>
                </a:tc>
                <a:tc>
                  <a:txBody>
                    <a:bodyPr/>
                    <a:lstStyle/>
                    <a:p>
                      <a:pPr algn="r"/>
                      <a:r>
                        <a:rPr lang="en-US" sz="4400" dirty="0">
                          <a:latin typeface="Arial" panose="020B0604020202020204" pitchFamily="34" charset="0"/>
                          <a:cs typeface="Arial" panose="020B0604020202020204" pitchFamily="34" charset="0"/>
                        </a:rPr>
                        <a:t>11,551</a:t>
                      </a:r>
                    </a:p>
                  </a:txBody>
                  <a:tcPr>
                    <a:solidFill>
                      <a:srgbClr val="FF0000"/>
                    </a:solidFill>
                  </a:tcPr>
                </a:tc>
                <a:extLst>
                  <a:ext uri="{0D108BD9-81ED-4DB2-BD59-A6C34878D82A}">
                    <a16:rowId xmlns:a16="http://schemas.microsoft.com/office/drawing/2014/main" val="3782801964"/>
                  </a:ext>
                </a:extLst>
              </a:tr>
              <a:tr h="370840">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40,023</a:t>
                      </a:r>
                    </a:p>
                  </a:txBody>
                  <a:tcPr>
                    <a:solidFill>
                      <a:srgbClr val="FF0000"/>
                    </a:solidFill>
                  </a:tcPr>
                </a:tc>
                <a:tc>
                  <a:txBody>
                    <a:bodyPr/>
                    <a:lstStyle/>
                    <a:p>
                      <a:pPr algn="r"/>
                      <a:r>
                        <a:rPr lang="en-US" sz="4400" dirty="0">
                          <a:latin typeface="Arial" panose="020B0604020202020204" pitchFamily="34" charset="0"/>
                          <a:cs typeface="Arial" panose="020B0604020202020204" pitchFamily="34" charset="0"/>
                        </a:rPr>
                        <a:t>57,937</a:t>
                      </a:r>
                    </a:p>
                  </a:txBody>
                  <a:tcPr>
                    <a:solidFill>
                      <a:srgbClr val="92D050"/>
                    </a:solidFill>
                  </a:tcPr>
                </a:tc>
                <a:extLst>
                  <a:ext uri="{0D108BD9-81ED-4DB2-BD59-A6C34878D82A}">
                    <a16:rowId xmlns:a16="http://schemas.microsoft.com/office/drawing/2014/main" val="413729966"/>
                  </a:ext>
                </a:extLst>
              </a:tr>
            </a:tbl>
          </a:graphicData>
        </a:graphic>
      </p:graphicFrame>
      <p:sp>
        <p:nvSpPr>
          <p:cNvPr id="4" name="TextBox 3">
            <a:extLst>
              <a:ext uri="{FF2B5EF4-FFF2-40B4-BE49-F238E27FC236}">
                <a16:creationId xmlns:a16="http://schemas.microsoft.com/office/drawing/2014/main" id="{268B2315-1898-4018-A001-362E3056F73E}"/>
              </a:ext>
            </a:extLst>
          </p:cNvPr>
          <p:cNvSpPr txBox="1"/>
          <p:nvPr/>
        </p:nvSpPr>
        <p:spPr>
          <a:xfrm>
            <a:off x="7150303" y="749509"/>
            <a:ext cx="3134384"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Ground Truth</a:t>
            </a:r>
          </a:p>
        </p:txBody>
      </p:sp>
      <p:sp>
        <p:nvSpPr>
          <p:cNvPr id="9" name="TextBox 8">
            <a:extLst>
              <a:ext uri="{FF2B5EF4-FFF2-40B4-BE49-F238E27FC236}">
                <a16:creationId xmlns:a16="http://schemas.microsoft.com/office/drawing/2014/main" id="{58D36B3C-B833-4EF1-9C49-A2364ADF1C43}"/>
              </a:ext>
            </a:extLst>
          </p:cNvPr>
          <p:cNvSpPr txBox="1"/>
          <p:nvPr/>
        </p:nvSpPr>
        <p:spPr>
          <a:xfrm>
            <a:off x="826955" y="2311854"/>
            <a:ext cx="2441694" cy="1200329"/>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Model</a:t>
            </a:r>
          </a:p>
          <a:p>
            <a:r>
              <a:rPr lang="en-US" sz="3600" b="1" dirty="0">
                <a:latin typeface="Arial" panose="020B0604020202020204" pitchFamily="34" charset="0"/>
                <a:cs typeface="Arial" panose="020B0604020202020204" pitchFamily="34" charset="0"/>
              </a:rPr>
              <a:t>Prediction</a:t>
            </a:r>
          </a:p>
        </p:txBody>
      </p:sp>
      <p:sp>
        <p:nvSpPr>
          <p:cNvPr id="10" name="TextBox 9">
            <a:extLst>
              <a:ext uri="{FF2B5EF4-FFF2-40B4-BE49-F238E27FC236}">
                <a16:creationId xmlns:a16="http://schemas.microsoft.com/office/drawing/2014/main" id="{D54B9506-DFB2-49E6-AF1B-E1F1A77056A0}"/>
              </a:ext>
            </a:extLst>
          </p:cNvPr>
          <p:cNvSpPr txBox="1"/>
          <p:nvPr/>
        </p:nvSpPr>
        <p:spPr>
          <a:xfrm>
            <a:off x="4998" y="4233090"/>
            <a:ext cx="11657349"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Sensitivity = 0.83</a:t>
            </a:r>
          </a:p>
          <a:p>
            <a:r>
              <a:rPr lang="en-US" sz="2400" b="1" dirty="0">
                <a:latin typeface="Arial" panose="020B0604020202020204" pitchFamily="34" charset="0"/>
                <a:cs typeface="Arial" panose="020B0604020202020204" pitchFamily="34" charset="0"/>
              </a:rPr>
              <a:t>Specificity = 0.80</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Balanced accuracy = .82</a:t>
            </a:r>
          </a:p>
        </p:txBody>
      </p:sp>
      <p:sp>
        <p:nvSpPr>
          <p:cNvPr id="11" name="Rectangle 10">
            <a:extLst>
              <a:ext uri="{FF2B5EF4-FFF2-40B4-BE49-F238E27FC236}">
                <a16:creationId xmlns:a16="http://schemas.microsoft.com/office/drawing/2014/main" id="{7CBB1B75-C207-475A-A778-151F56D9597F}"/>
              </a:ext>
            </a:extLst>
          </p:cNvPr>
          <p:cNvSpPr/>
          <p:nvPr/>
        </p:nvSpPr>
        <p:spPr>
          <a:xfrm>
            <a:off x="10024419" y="6550223"/>
            <a:ext cx="2167581"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Optimal threshold = .42</a:t>
            </a:r>
          </a:p>
        </p:txBody>
      </p:sp>
    </p:spTree>
    <p:extLst>
      <p:ext uri="{BB962C8B-B14F-4D97-AF65-F5344CB8AC3E}">
        <p14:creationId xmlns:p14="http://schemas.microsoft.com/office/powerpoint/2010/main" val="1316934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Day: Probabilities and ROC Curve</a:t>
            </a:r>
          </a:p>
        </p:txBody>
      </p:sp>
      <p:pic>
        <p:nvPicPr>
          <p:cNvPr id="4" name="Picture 3">
            <a:extLst>
              <a:ext uri="{FF2B5EF4-FFF2-40B4-BE49-F238E27FC236}">
                <a16:creationId xmlns:a16="http://schemas.microsoft.com/office/drawing/2014/main" id="{A6AF205F-9325-4BE4-ACF3-F97466836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4" y="745167"/>
            <a:ext cx="6096000" cy="6096000"/>
          </a:xfrm>
          <a:prstGeom prst="rect">
            <a:avLst/>
          </a:prstGeom>
        </p:spPr>
      </p:pic>
      <p:pic>
        <p:nvPicPr>
          <p:cNvPr id="9" name="Picture 8">
            <a:extLst>
              <a:ext uri="{FF2B5EF4-FFF2-40B4-BE49-F238E27FC236}">
                <a16:creationId xmlns:a16="http://schemas.microsoft.com/office/drawing/2014/main" id="{D808B57D-6C6E-4CCE-9BCE-D4BA2CA58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706" y="762000"/>
            <a:ext cx="6096000" cy="6096000"/>
          </a:xfrm>
          <a:prstGeom prst="rect">
            <a:avLst/>
          </a:prstGeom>
        </p:spPr>
      </p:pic>
      <p:sp>
        <p:nvSpPr>
          <p:cNvPr id="10" name="Rectangle 9">
            <a:extLst>
              <a:ext uri="{FF2B5EF4-FFF2-40B4-BE49-F238E27FC236}">
                <a16:creationId xmlns:a16="http://schemas.microsoft.com/office/drawing/2014/main" id="{DABCFD5A-AA2B-4AA8-BC00-F1E711E716F5}"/>
              </a:ext>
            </a:extLst>
          </p:cNvPr>
          <p:cNvSpPr/>
          <p:nvPr/>
        </p:nvSpPr>
        <p:spPr>
          <a:xfrm>
            <a:off x="7957605" y="2499217"/>
            <a:ext cx="1630575"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AUC = .90</a:t>
            </a:r>
          </a:p>
        </p:txBody>
      </p:sp>
    </p:spTree>
    <p:extLst>
      <p:ext uri="{BB962C8B-B14F-4D97-AF65-F5344CB8AC3E}">
        <p14:creationId xmlns:p14="http://schemas.microsoft.com/office/powerpoint/2010/main" val="2705239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Day: Confusion Matrix and Performance Metrics</a:t>
            </a:r>
          </a:p>
        </p:txBody>
      </p:sp>
      <p:graphicFrame>
        <p:nvGraphicFramePr>
          <p:cNvPr id="3" name="Table 3">
            <a:extLst>
              <a:ext uri="{FF2B5EF4-FFF2-40B4-BE49-F238E27FC236}">
                <a16:creationId xmlns:a16="http://schemas.microsoft.com/office/drawing/2014/main" id="{B12E0D60-C7BC-4FEA-8FB0-4B7C13D07B83}"/>
              </a:ext>
            </a:extLst>
          </p:cNvPr>
          <p:cNvGraphicFramePr>
            <a:graphicFrameLocks noGrp="1"/>
          </p:cNvGraphicFramePr>
          <p:nvPr>
            <p:extLst>
              <p:ext uri="{D42A27DB-BD31-4B8C-83A1-F6EECF244321}">
                <p14:modId xmlns:p14="http://schemas.microsoft.com/office/powerpoint/2010/main" val="1600708472"/>
              </p:ext>
            </p:extLst>
          </p:nvPr>
        </p:nvGraphicFramePr>
        <p:xfrm>
          <a:off x="3289395" y="1386590"/>
          <a:ext cx="8127999" cy="2286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8841345"/>
                    </a:ext>
                  </a:extLst>
                </a:gridCol>
                <a:gridCol w="2709333">
                  <a:extLst>
                    <a:ext uri="{9D8B030D-6E8A-4147-A177-3AD203B41FA5}">
                      <a16:colId xmlns:a16="http://schemas.microsoft.com/office/drawing/2014/main" val="1708698327"/>
                    </a:ext>
                  </a:extLst>
                </a:gridCol>
                <a:gridCol w="2709333">
                  <a:extLst>
                    <a:ext uri="{9D8B030D-6E8A-4147-A177-3AD203B41FA5}">
                      <a16:colId xmlns:a16="http://schemas.microsoft.com/office/drawing/2014/main" val="188004805"/>
                    </a:ext>
                  </a:extLst>
                </a:gridCol>
              </a:tblGrid>
              <a:tr h="370840">
                <a:tc>
                  <a:txBody>
                    <a:bodyPr/>
                    <a:lstStyle/>
                    <a:p>
                      <a:endParaRPr lang="en-US" sz="4400" dirty="0">
                        <a:latin typeface="Arial" panose="020B0604020202020204" pitchFamily="34" charset="0"/>
                        <a:cs typeface="Arial" panose="020B0604020202020204" pitchFamily="34" charset="0"/>
                      </a:endParaRP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extLst>
                  <a:ext uri="{0D108BD9-81ED-4DB2-BD59-A6C34878D82A}">
                    <a16:rowId xmlns:a16="http://schemas.microsoft.com/office/drawing/2014/main" val="2286262968"/>
                  </a:ext>
                </a:extLst>
              </a:tr>
              <a:tr h="370840">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221,030</a:t>
                      </a:r>
                    </a:p>
                  </a:txBody>
                  <a:tcPr>
                    <a:solidFill>
                      <a:srgbClr val="92D050"/>
                    </a:solidFill>
                  </a:tcPr>
                </a:tc>
                <a:tc>
                  <a:txBody>
                    <a:bodyPr/>
                    <a:lstStyle/>
                    <a:p>
                      <a:pPr algn="r"/>
                      <a:r>
                        <a:rPr lang="en-US" sz="4400" dirty="0">
                          <a:latin typeface="Arial" panose="020B0604020202020204" pitchFamily="34" charset="0"/>
                          <a:cs typeface="Arial" panose="020B0604020202020204" pitchFamily="34" charset="0"/>
                        </a:rPr>
                        <a:t>4,310</a:t>
                      </a:r>
                    </a:p>
                  </a:txBody>
                  <a:tcPr>
                    <a:solidFill>
                      <a:srgbClr val="FF0000"/>
                    </a:solidFill>
                  </a:tcPr>
                </a:tc>
                <a:extLst>
                  <a:ext uri="{0D108BD9-81ED-4DB2-BD59-A6C34878D82A}">
                    <a16:rowId xmlns:a16="http://schemas.microsoft.com/office/drawing/2014/main" val="3782801964"/>
                  </a:ext>
                </a:extLst>
              </a:tr>
              <a:tr h="370840">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35,133</a:t>
                      </a:r>
                    </a:p>
                  </a:txBody>
                  <a:tcPr>
                    <a:solidFill>
                      <a:srgbClr val="FF0000"/>
                    </a:solidFill>
                  </a:tcPr>
                </a:tc>
                <a:tc>
                  <a:txBody>
                    <a:bodyPr/>
                    <a:lstStyle/>
                    <a:p>
                      <a:pPr algn="r"/>
                      <a:r>
                        <a:rPr lang="en-US" sz="4400" dirty="0">
                          <a:latin typeface="Arial" panose="020B0604020202020204" pitchFamily="34" charset="0"/>
                          <a:cs typeface="Arial" panose="020B0604020202020204" pitchFamily="34" charset="0"/>
                        </a:rPr>
                        <a:t>17,091</a:t>
                      </a:r>
                    </a:p>
                  </a:txBody>
                  <a:tcPr>
                    <a:solidFill>
                      <a:srgbClr val="92D050"/>
                    </a:solidFill>
                  </a:tcPr>
                </a:tc>
                <a:extLst>
                  <a:ext uri="{0D108BD9-81ED-4DB2-BD59-A6C34878D82A}">
                    <a16:rowId xmlns:a16="http://schemas.microsoft.com/office/drawing/2014/main" val="413729966"/>
                  </a:ext>
                </a:extLst>
              </a:tr>
            </a:tbl>
          </a:graphicData>
        </a:graphic>
      </p:graphicFrame>
      <p:sp>
        <p:nvSpPr>
          <p:cNvPr id="4" name="TextBox 3">
            <a:extLst>
              <a:ext uri="{FF2B5EF4-FFF2-40B4-BE49-F238E27FC236}">
                <a16:creationId xmlns:a16="http://schemas.microsoft.com/office/drawing/2014/main" id="{268B2315-1898-4018-A001-362E3056F73E}"/>
              </a:ext>
            </a:extLst>
          </p:cNvPr>
          <p:cNvSpPr txBox="1"/>
          <p:nvPr/>
        </p:nvSpPr>
        <p:spPr>
          <a:xfrm>
            <a:off x="7150303" y="749509"/>
            <a:ext cx="3134384"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Ground Truth</a:t>
            </a:r>
          </a:p>
        </p:txBody>
      </p:sp>
      <p:sp>
        <p:nvSpPr>
          <p:cNvPr id="9" name="TextBox 8">
            <a:extLst>
              <a:ext uri="{FF2B5EF4-FFF2-40B4-BE49-F238E27FC236}">
                <a16:creationId xmlns:a16="http://schemas.microsoft.com/office/drawing/2014/main" id="{58D36B3C-B833-4EF1-9C49-A2364ADF1C43}"/>
              </a:ext>
            </a:extLst>
          </p:cNvPr>
          <p:cNvSpPr txBox="1"/>
          <p:nvPr/>
        </p:nvSpPr>
        <p:spPr>
          <a:xfrm>
            <a:off x="826955" y="2311854"/>
            <a:ext cx="2441694" cy="1200329"/>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Model</a:t>
            </a:r>
          </a:p>
          <a:p>
            <a:r>
              <a:rPr lang="en-US" sz="3600" b="1" dirty="0">
                <a:latin typeface="Arial" panose="020B0604020202020204" pitchFamily="34" charset="0"/>
                <a:cs typeface="Arial" panose="020B0604020202020204" pitchFamily="34" charset="0"/>
              </a:rPr>
              <a:t>Prediction</a:t>
            </a:r>
          </a:p>
        </p:txBody>
      </p:sp>
      <p:sp>
        <p:nvSpPr>
          <p:cNvPr id="10" name="TextBox 9">
            <a:extLst>
              <a:ext uri="{FF2B5EF4-FFF2-40B4-BE49-F238E27FC236}">
                <a16:creationId xmlns:a16="http://schemas.microsoft.com/office/drawing/2014/main" id="{D54B9506-DFB2-49E6-AF1B-E1F1A77056A0}"/>
              </a:ext>
            </a:extLst>
          </p:cNvPr>
          <p:cNvSpPr txBox="1"/>
          <p:nvPr/>
        </p:nvSpPr>
        <p:spPr>
          <a:xfrm>
            <a:off x="4998" y="4233090"/>
            <a:ext cx="11657349"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Sensitivity = 0.80</a:t>
            </a:r>
          </a:p>
          <a:p>
            <a:r>
              <a:rPr lang="en-US" sz="2400" b="1" dirty="0">
                <a:latin typeface="Arial" panose="020B0604020202020204" pitchFamily="34" charset="0"/>
                <a:cs typeface="Arial" panose="020B0604020202020204" pitchFamily="34" charset="0"/>
              </a:rPr>
              <a:t>Specificity = 0.86</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Balanced accuracy = .83</a:t>
            </a:r>
          </a:p>
        </p:txBody>
      </p:sp>
      <p:sp>
        <p:nvSpPr>
          <p:cNvPr id="11" name="Rectangle 10">
            <a:extLst>
              <a:ext uri="{FF2B5EF4-FFF2-40B4-BE49-F238E27FC236}">
                <a16:creationId xmlns:a16="http://schemas.microsoft.com/office/drawing/2014/main" id="{7CBB1B75-C207-475A-A778-151F56D9597F}"/>
              </a:ext>
            </a:extLst>
          </p:cNvPr>
          <p:cNvSpPr/>
          <p:nvPr/>
        </p:nvSpPr>
        <p:spPr>
          <a:xfrm>
            <a:off x="10024419" y="6550223"/>
            <a:ext cx="2167581"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Optimal threshold = .52</a:t>
            </a:r>
          </a:p>
        </p:txBody>
      </p:sp>
    </p:spTree>
    <p:extLst>
      <p:ext uri="{BB962C8B-B14F-4D97-AF65-F5344CB8AC3E}">
        <p14:creationId xmlns:p14="http://schemas.microsoft.com/office/powerpoint/2010/main" val="748468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Hour: Probabilities and ROC Curve</a:t>
            </a:r>
          </a:p>
        </p:txBody>
      </p:sp>
      <p:pic>
        <p:nvPicPr>
          <p:cNvPr id="3" name="Picture 2">
            <a:extLst>
              <a:ext uri="{FF2B5EF4-FFF2-40B4-BE49-F238E27FC236}">
                <a16:creationId xmlns:a16="http://schemas.microsoft.com/office/drawing/2014/main" id="{41B01446-A124-4F3A-912E-6520A97E1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6096000" cy="6096000"/>
          </a:xfrm>
          <a:prstGeom prst="rect">
            <a:avLst/>
          </a:prstGeom>
        </p:spPr>
      </p:pic>
      <p:pic>
        <p:nvPicPr>
          <p:cNvPr id="9" name="Picture 8">
            <a:extLst>
              <a:ext uri="{FF2B5EF4-FFF2-40B4-BE49-F238E27FC236}">
                <a16:creationId xmlns:a16="http://schemas.microsoft.com/office/drawing/2014/main" id="{4964D558-338C-4526-BAB7-0B64E91AF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339" y="766655"/>
            <a:ext cx="6096000" cy="6096000"/>
          </a:xfrm>
          <a:prstGeom prst="rect">
            <a:avLst/>
          </a:prstGeom>
        </p:spPr>
      </p:pic>
      <p:sp>
        <p:nvSpPr>
          <p:cNvPr id="10" name="Rectangle 9">
            <a:extLst>
              <a:ext uri="{FF2B5EF4-FFF2-40B4-BE49-F238E27FC236}">
                <a16:creationId xmlns:a16="http://schemas.microsoft.com/office/drawing/2014/main" id="{A43EC58A-7F80-4B95-A977-2F00D87F2ABB}"/>
              </a:ext>
            </a:extLst>
          </p:cNvPr>
          <p:cNvSpPr/>
          <p:nvPr/>
        </p:nvSpPr>
        <p:spPr>
          <a:xfrm>
            <a:off x="7957605" y="2499217"/>
            <a:ext cx="1630575"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AUC = .91</a:t>
            </a:r>
          </a:p>
        </p:txBody>
      </p:sp>
    </p:spTree>
    <p:extLst>
      <p:ext uri="{BB962C8B-B14F-4D97-AF65-F5344CB8AC3E}">
        <p14:creationId xmlns:p14="http://schemas.microsoft.com/office/powerpoint/2010/main" val="252471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Hour: Confusion Matrix and Performance Metrics</a:t>
            </a:r>
          </a:p>
        </p:txBody>
      </p:sp>
      <p:graphicFrame>
        <p:nvGraphicFramePr>
          <p:cNvPr id="3" name="Table 3">
            <a:extLst>
              <a:ext uri="{FF2B5EF4-FFF2-40B4-BE49-F238E27FC236}">
                <a16:creationId xmlns:a16="http://schemas.microsoft.com/office/drawing/2014/main" id="{B12E0D60-C7BC-4FEA-8FB0-4B7C13D07B83}"/>
              </a:ext>
            </a:extLst>
          </p:cNvPr>
          <p:cNvGraphicFramePr>
            <a:graphicFrameLocks noGrp="1"/>
          </p:cNvGraphicFramePr>
          <p:nvPr>
            <p:extLst>
              <p:ext uri="{D42A27DB-BD31-4B8C-83A1-F6EECF244321}">
                <p14:modId xmlns:p14="http://schemas.microsoft.com/office/powerpoint/2010/main" val="2584604968"/>
              </p:ext>
            </p:extLst>
          </p:nvPr>
        </p:nvGraphicFramePr>
        <p:xfrm>
          <a:off x="3289395" y="1386590"/>
          <a:ext cx="8127999" cy="2286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8841345"/>
                    </a:ext>
                  </a:extLst>
                </a:gridCol>
                <a:gridCol w="2709333">
                  <a:extLst>
                    <a:ext uri="{9D8B030D-6E8A-4147-A177-3AD203B41FA5}">
                      <a16:colId xmlns:a16="http://schemas.microsoft.com/office/drawing/2014/main" val="1708698327"/>
                    </a:ext>
                  </a:extLst>
                </a:gridCol>
                <a:gridCol w="2709333">
                  <a:extLst>
                    <a:ext uri="{9D8B030D-6E8A-4147-A177-3AD203B41FA5}">
                      <a16:colId xmlns:a16="http://schemas.microsoft.com/office/drawing/2014/main" val="188004805"/>
                    </a:ext>
                  </a:extLst>
                </a:gridCol>
              </a:tblGrid>
              <a:tr h="370840">
                <a:tc>
                  <a:txBody>
                    <a:bodyPr/>
                    <a:lstStyle/>
                    <a:p>
                      <a:endParaRPr lang="en-US" sz="4400" dirty="0">
                        <a:latin typeface="Arial" panose="020B0604020202020204" pitchFamily="34" charset="0"/>
                        <a:cs typeface="Arial" panose="020B0604020202020204" pitchFamily="34" charset="0"/>
                      </a:endParaRP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extLst>
                  <a:ext uri="{0D108BD9-81ED-4DB2-BD59-A6C34878D82A}">
                    <a16:rowId xmlns:a16="http://schemas.microsoft.com/office/drawing/2014/main" val="2286262968"/>
                  </a:ext>
                </a:extLst>
              </a:tr>
              <a:tr h="370840">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239,767</a:t>
                      </a:r>
                    </a:p>
                  </a:txBody>
                  <a:tcPr>
                    <a:solidFill>
                      <a:srgbClr val="92D050"/>
                    </a:solidFill>
                  </a:tcPr>
                </a:tc>
                <a:tc>
                  <a:txBody>
                    <a:bodyPr/>
                    <a:lstStyle/>
                    <a:p>
                      <a:pPr algn="r"/>
                      <a:r>
                        <a:rPr lang="en-US" sz="4400" dirty="0">
                          <a:latin typeface="Arial" panose="020B0604020202020204" pitchFamily="34" charset="0"/>
                          <a:cs typeface="Arial" panose="020B0604020202020204" pitchFamily="34" charset="0"/>
                        </a:rPr>
                        <a:t>212</a:t>
                      </a:r>
                    </a:p>
                  </a:txBody>
                  <a:tcPr>
                    <a:solidFill>
                      <a:srgbClr val="FF0000"/>
                    </a:solidFill>
                  </a:tcPr>
                </a:tc>
                <a:extLst>
                  <a:ext uri="{0D108BD9-81ED-4DB2-BD59-A6C34878D82A}">
                    <a16:rowId xmlns:a16="http://schemas.microsoft.com/office/drawing/2014/main" val="3782801964"/>
                  </a:ext>
                </a:extLst>
              </a:tr>
              <a:tr h="370840">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29,786</a:t>
                      </a:r>
                    </a:p>
                  </a:txBody>
                  <a:tcPr>
                    <a:solidFill>
                      <a:srgbClr val="FF0000"/>
                    </a:solidFill>
                  </a:tcPr>
                </a:tc>
                <a:tc>
                  <a:txBody>
                    <a:bodyPr/>
                    <a:lstStyle/>
                    <a:p>
                      <a:pPr algn="r"/>
                      <a:r>
                        <a:rPr lang="en-US" sz="4400" dirty="0">
                          <a:latin typeface="Arial" panose="020B0604020202020204" pitchFamily="34" charset="0"/>
                          <a:cs typeface="Arial" panose="020B0604020202020204" pitchFamily="34" charset="0"/>
                        </a:rPr>
                        <a:t>817</a:t>
                      </a:r>
                    </a:p>
                  </a:txBody>
                  <a:tcPr>
                    <a:solidFill>
                      <a:srgbClr val="92D050"/>
                    </a:solidFill>
                  </a:tcPr>
                </a:tc>
                <a:extLst>
                  <a:ext uri="{0D108BD9-81ED-4DB2-BD59-A6C34878D82A}">
                    <a16:rowId xmlns:a16="http://schemas.microsoft.com/office/drawing/2014/main" val="413729966"/>
                  </a:ext>
                </a:extLst>
              </a:tr>
            </a:tbl>
          </a:graphicData>
        </a:graphic>
      </p:graphicFrame>
      <p:sp>
        <p:nvSpPr>
          <p:cNvPr id="4" name="TextBox 3">
            <a:extLst>
              <a:ext uri="{FF2B5EF4-FFF2-40B4-BE49-F238E27FC236}">
                <a16:creationId xmlns:a16="http://schemas.microsoft.com/office/drawing/2014/main" id="{268B2315-1898-4018-A001-362E3056F73E}"/>
              </a:ext>
            </a:extLst>
          </p:cNvPr>
          <p:cNvSpPr txBox="1"/>
          <p:nvPr/>
        </p:nvSpPr>
        <p:spPr>
          <a:xfrm>
            <a:off x="7150303" y="749509"/>
            <a:ext cx="3134384"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Ground Truth</a:t>
            </a:r>
          </a:p>
        </p:txBody>
      </p:sp>
      <p:sp>
        <p:nvSpPr>
          <p:cNvPr id="9" name="TextBox 8">
            <a:extLst>
              <a:ext uri="{FF2B5EF4-FFF2-40B4-BE49-F238E27FC236}">
                <a16:creationId xmlns:a16="http://schemas.microsoft.com/office/drawing/2014/main" id="{58D36B3C-B833-4EF1-9C49-A2364ADF1C43}"/>
              </a:ext>
            </a:extLst>
          </p:cNvPr>
          <p:cNvSpPr txBox="1"/>
          <p:nvPr/>
        </p:nvSpPr>
        <p:spPr>
          <a:xfrm>
            <a:off x="826955" y="2311854"/>
            <a:ext cx="2441694" cy="1200329"/>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Model</a:t>
            </a:r>
          </a:p>
          <a:p>
            <a:r>
              <a:rPr lang="en-US" sz="3600" b="1" dirty="0">
                <a:latin typeface="Arial" panose="020B0604020202020204" pitchFamily="34" charset="0"/>
                <a:cs typeface="Arial" panose="020B0604020202020204" pitchFamily="34" charset="0"/>
              </a:rPr>
              <a:t>Prediction</a:t>
            </a:r>
          </a:p>
        </p:txBody>
      </p:sp>
      <p:sp>
        <p:nvSpPr>
          <p:cNvPr id="10" name="TextBox 9">
            <a:extLst>
              <a:ext uri="{FF2B5EF4-FFF2-40B4-BE49-F238E27FC236}">
                <a16:creationId xmlns:a16="http://schemas.microsoft.com/office/drawing/2014/main" id="{D54B9506-DFB2-49E6-AF1B-E1F1A77056A0}"/>
              </a:ext>
            </a:extLst>
          </p:cNvPr>
          <p:cNvSpPr txBox="1"/>
          <p:nvPr/>
        </p:nvSpPr>
        <p:spPr>
          <a:xfrm>
            <a:off x="4998" y="4233090"/>
            <a:ext cx="11657349"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Sensitivity = 0.79</a:t>
            </a:r>
          </a:p>
          <a:p>
            <a:r>
              <a:rPr lang="en-US" sz="2400" b="1" dirty="0">
                <a:latin typeface="Arial" panose="020B0604020202020204" pitchFamily="34" charset="0"/>
                <a:cs typeface="Arial" panose="020B0604020202020204" pitchFamily="34" charset="0"/>
              </a:rPr>
              <a:t>Specificity = 0.89</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Balanced accuracy = .84</a:t>
            </a:r>
          </a:p>
        </p:txBody>
      </p:sp>
      <p:sp>
        <p:nvSpPr>
          <p:cNvPr id="11" name="Rectangle 10">
            <a:extLst>
              <a:ext uri="{FF2B5EF4-FFF2-40B4-BE49-F238E27FC236}">
                <a16:creationId xmlns:a16="http://schemas.microsoft.com/office/drawing/2014/main" id="{7CBB1B75-C207-475A-A778-151F56D9597F}"/>
              </a:ext>
            </a:extLst>
          </p:cNvPr>
          <p:cNvSpPr/>
          <p:nvPr/>
        </p:nvSpPr>
        <p:spPr>
          <a:xfrm>
            <a:off x="10024419" y="6550223"/>
            <a:ext cx="2167581"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Optimal threshold = .57</a:t>
            </a:r>
          </a:p>
        </p:txBody>
      </p:sp>
    </p:spTree>
    <p:extLst>
      <p:ext uri="{BB962C8B-B14F-4D97-AF65-F5344CB8AC3E}">
        <p14:creationId xmlns:p14="http://schemas.microsoft.com/office/powerpoint/2010/main" val="276901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01F995-597F-4C9A-999C-BC90E200CC65}"/>
              </a:ext>
            </a:extLst>
          </p:cNvPr>
          <p:cNvGraphicFramePr>
            <a:graphicFrameLocks noGrp="1"/>
          </p:cNvGraphicFramePr>
          <p:nvPr>
            <p:extLst>
              <p:ext uri="{D42A27DB-BD31-4B8C-83A1-F6EECF244321}">
                <p14:modId xmlns:p14="http://schemas.microsoft.com/office/powerpoint/2010/main" val="3768155088"/>
              </p:ext>
            </p:extLst>
          </p:nvPr>
        </p:nvGraphicFramePr>
        <p:xfrm>
          <a:off x="152400" y="765740"/>
          <a:ext cx="11887200" cy="4541184"/>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38694447"/>
                    </a:ext>
                  </a:extLst>
                </a:gridCol>
                <a:gridCol w="2971800">
                  <a:extLst>
                    <a:ext uri="{9D8B030D-6E8A-4147-A177-3AD203B41FA5}">
                      <a16:colId xmlns:a16="http://schemas.microsoft.com/office/drawing/2014/main" val="263338628"/>
                    </a:ext>
                  </a:extLst>
                </a:gridCol>
                <a:gridCol w="2971800">
                  <a:extLst>
                    <a:ext uri="{9D8B030D-6E8A-4147-A177-3AD203B41FA5}">
                      <a16:colId xmlns:a16="http://schemas.microsoft.com/office/drawing/2014/main" val="3093124874"/>
                    </a:ext>
                  </a:extLst>
                </a:gridCol>
                <a:gridCol w="2971800">
                  <a:extLst>
                    <a:ext uri="{9D8B030D-6E8A-4147-A177-3AD203B41FA5}">
                      <a16:colId xmlns:a16="http://schemas.microsoft.com/office/drawing/2014/main" val="1135248194"/>
                    </a:ext>
                  </a:extLst>
                </a:gridCol>
              </a:tblGrid>
              <a:tr h="567648">
                <a:tc>
                  <a:txBody>
                    <a:bodyPr/>
                    <a:lstStyle/>
                    <a:p>
                      <a:endParaRPr lang="en-US" sz="2400" b="1" dirty="0">
                        <a:latin typeface="Arial" panose="020B0604020202020204" pitchFamily="34" charset="0"/>
                        <a:cs typeface="Arial" panose="020B0604020202020204" pitchFamily="34" charset="0"/>
                      </a:endParaRPr>
                    </a:p>
                  </a:txBody>
                  <a:tcPr/>
                </a:tc>
                <a:tc>
                  <a:txBody>
                    <a:bodyPr/>
                    <a:lstStyle/>
                    <a:p>
                      <a:r>
                        <a:rPr lang="en-US" sz="2400" b="1" dirty="0">
                          <a:latin typeface="Arial" panose="020B0604020202020204" pitchFamily="34" charset="0"/>
                          <a:cs typeface="Arial" panose="020B0604020202020204" pitchFamily="34" charset="0"/>
                        </a:rPr>
                        <a:t>1 week</a:t>
                      </a:r>
                    </a:p>
                  </a:txBody>
                  <a:tcPr/>
                </a:tc>
                <a:tc>
                  <a:txBody>
                    <a:bodyPr/>
                    <a:lstStyle/>
                    <a:p>
                      <a:r>
                        <a:rPr lang="en-US" sz="2400" b="1" dirty="0">
                          <a:latin typeface="Arial" panose="020B0604020202020204" pitchFamily="34" charset="0"/>
                          <a:cs typeface="Arial" panose="020B0604020202020204" pitchFamily="34" charset="0"/>
                        </a:rPr>
                        <a:t>1 day</a:t>
                      </a:r>
                    </a:p>
                  </a:txBody>
                  <a:tcPr/>
                </a:tc>
                <a:tc>
                  <a:txBody>
                    <a:bodyPr/>
                    <a:lstStyle/>
                    <a:p>
                      <a:r>
                        <a:rPr lang="en-US" sz="2400" b="1" dirty="0">
                          <a:latin typeface="Arial" panose="020B0604020202020204" pitchFamily="34" charset="0"/>
                          <a:cs typeface="Arial" panose="020B0604020202020204" pitchFamily="34" charset="0"/>
                        </a:rPr>
                        <a:t>1 hour</a:t>
                      </a:r>
                    </a:p>
                  </a:txBody>
                  <a:tcPr/>
                </a:tc>
                <a:extLst>
                  <a:ext uri="{0D108BD9-81ED-4DB2-BD59-A6C34878D82A}">
                    <a16:rowId xmlns:a16="http://schemas.microsoft.com/office/drawing/2014/main" val="1697613192"/>
                  </a:ext>
                </a:extLst>
              </a:tr>
              <a:tr h="567648">
                <a:tc>
                  <a:txBody>
                    <a:bodyPr/>
                    <a:lstStyle/>
                    <a:p>
                      <a:r>
                        <a:rPr lang="en-US" sz="2400" b="1" dirty="0">
                          <a:latin typeface="Arial" panose="020B0604020202020204" pitchFamily="34" charset="0"/>
                          <a:cs typeface="Arial" panose="020B0604020202020204" pitchFamily="34" charset="0"/>
                        </a:rPr>
                        <a:t>AUC</a:t>
                      </a:r>
                    </a:p>
                  </a:txBody>
                  <a:tcPr/>
                </a:tc>
                <a:tc>
                  <a:txBody>
                    <a:bodyPr/>
                    <a:lstStyle/>
                    <a:p>
                      <a:r>
                        <a:rPr lang="en-US" sz="2400" b="1" dirty="0">
                          <a:latin typeface="Arial" panose="020B0604020202020204" pitchFamily="34" charset="0"/>
                          <a:cs typeface="Arial" panose="020B0604020202020204" pitchFamily="34" charset="0"/>
                        </a:rPr>
                        <a:t>0.88</a:t>
                      </a:r>
                    </a:p>
                  </a:txBody>
                  <a:tcPr/>
                </a:tc>
                <a:tc>
                  <a:txBody>
                    <a:bodyPr/>
                    <a:lstStyle/>
                    <a:p>
                      <a:r>
                        <a:rPr lang="en-US" sz="2400" b="1" dirty="0">
                          <a:latin typeface="Arial" panose="020B0604020202020204" pitchFamily="34" charset="0"/>
                          <a:cs typeface="Arial" panose="020B0604020202020204" pitchFamily="34" charset="0"/>
                        </a:rPr>
                        <a:t>0.90</a:t>
                      </a:r>
                    </a:p>
                  </a:txBody>
                  <a:tcPr/>
                </a:tc>
                <a:tc>
                  <a:txBody>
                    <a:bodyPr/>
                    <a:lstStyle/>
                    <a:p>
                      <a:r>
                        <a:rPr lang="en-US" sz="2400" b="1" dirty="0">
                          <a:latin typeface="Arial" panose="020B0604020202020204" pitchFamily="34" charset="0"/>
                          <a:cs typeface="Arial" panose="020B0604020202020204" pitchFamily="34" charset="0"/>
                        </a:rPr>
                        <a:t>0.91</a:t>
                      </a:r>
                    </a:p>
                  </a:txBody>
                  <a:tcPr/>
                </a:tc>
                <a:extLst>
                  <a:ext uri="{0D108BD9-81ED-4DB2-BD59-A6C34878D82A}">
                    <a16:rowId xmlns:a16="http://schemas.microsoft.com/office/drawing/2014/main" val="3039841855"/>
                  </a:ext>
                </a:extLst>
              </a:tr>
              <a:tr h="567648">
                <a:tc>
                  <a:txBody>
                    <a:bodyPr/>
                    <a:lstStyle/>
                    <a:p>
                      <a:endParaRPr lang="en-US" sz="2400" b="1">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56333522"/>
                  </a:ext>
                </a:extLst>
              </a:tr>
              <a:tr h="567648">
                <a:tc>
                  <a:txBody>
                    <a:bodyPr/>
                    <a:lstStyle/>
                    <a:p>
                      <a:r>
                        <a:rPr lang="en-US" sz="2400" b="1" dirty="0">
                          <a:latin typeface="Arial" panose="020B0604020202020204" pitchFamily="34" charset="0"/>
                          <a:cs typeface="Arial" panose="020B0604020202020204" pitchFamily="34" charset="0"/>
                        </a:rPr>
                        <a:t>Sensitivity</a:t>
                      </a:r>
                    </a:p>
                  </a:txBody>
                  <a:tcPr/>
                </a:tc>
                <a:tc>
                  <a:txBody>
                    <a:bodyPr/>
                    <a:lstStyle/>
                    <a:p>
                      <a:r>
                        <a:rPr lang="en-US" sz="2400" b="1" dirty="0">
                          <a:latin typeface="Arial" panose="020B0604020202020204" pitchFamily="34" charset="0"/>
                          <a:cs typeface="Arial" panose="020B0604020202020204" pitchFamily="34" charset="0"/>
                        </a:rPr>
                        <a:t>0.83</a:t>
                      </a:r>
                    </a:p>
                  </a:txBody>
                  <a:tcPr/>
                </a:tc>
                <a:tc>
                  <a:txBody>
                    <a:bodyPr/>
                    <a:lstStyle/>
                    <a:p>
                      <a:r>
                        <a:rPr lang="en-US" sz="2400" b="1" dirty="0">
                          <a:latin typeface="Arial" panose="020B0604020202020204" pitchFamily="34" charset="0"/>
                          <a:cs typeface="Arial" panose="020B0604020202020204" pitchFamily="34" charset="0"/>
                        </a:rPr>
                        <a:t>0.80</a:t>
                      </a:r>
                    </a:p>
                  </a:txBody>
                  <a:tcPr/>
                </a:tc>
                <a:tc>
                  <a:txBody>
                    <a:bodyPr/>
                    <a:lstStyle/>
                    <a:p>
                      <a:r>
                        <a:rPr lang="en-US" sz="2400" b="1" dirty="0">
                          <a:latin typeface="Arial" panose="020B0604020202020204" pitchFamily="34" charset="0"/>
                          <a:cs typeface="Arial" panose="020B0604020202020204" pitchFamily="34" charset="0"/>
                        </a:rPr>
                        <a:t>0.79</a:t>
                      </a:r>
                    </a:p>
                  </a:txBody>
                  <a:tcPr/>
                </a:tc>
                <a:extLst>
                  <a:ext uri="{0D108BD9-81ED-4DB2-BD59-A6C34878D82A}">
                    <a16:rowId xmlns:a16="http://schemas.microsoft.com/office/drawing/2014/main" val="4206345909"/>
                  </a:ext>
                </a:extLst>
              </a:tr>
              <a:tr h="567648">
                <a:tc>
                  <a:txBody>
                    <a:bodyPr/>
                    <a:lstStyle/>
                    <a:p>
                      <a:r>
                        <a:rPr lang="en-US" sz="2400" b="1" dirty="0">
                          <a:latin typeface="Arial" panose="020B0604020202020204" pitchFamily="34" charset="0"/>
                          <a:cs typeface="Arial" panose="020B0604020202020204" pitchFamily="34" charset="0"/>
                        </a:rPr>
                        <a:t>Specificity</a:t>
                      </a:r>
                    </a:p>
                  </a:txBody>
                  <a:tcPr/>
                </a:tc>
                <a:tc>
                  <a:txBody>
                    <a:bodyPr/>
                    <a:lstStyle/>
                    <a:p>
                      <a:r>
                        <a:rPr lang="en-US" sz="2400" b="1" dirty="0">
                          <a:latin typeface="Arial" panose="020B0604020202020204" pitchFamily="34" charset="0"/>
                          <a:cs typeface="Arial" panose="020B0604020202020204" pitchFamily="34" charset="0"/>
                        </a:rPr>
                        <a:t>0.80</a:t>
                      </a:r>
                    </a:p>
                  </a:txBody>
                  <a:tcPr/>
                </a:tc>
                <a:tc>
                  <a:txBody>
                    <a:bodyPr/>
                    <a:lstStyle/>
                    <a:p>
                      <a:r>
                        <a:rPr lang="en-US" sz="2400" b="1" dirty="0">
                          <a:latin typeface="Arial" panose="020B0604020202020204" pitchFamily="34" charset="0"/>
                          <a:cs typeface="Arial" panose="020B0604020202020204" pitchFamily="34" charset="0"/>
                        </a:rPr>
                        <a:t>0.86</a:t>
                      </a:r>
                    </a:p>
                  </a:txBody>
                  <a:tcPr/>
                </a:tc>
                <a:tc>
                  <a:txBody>
                    <a:bodyPr/>
                    <a:lstStyle/>
                    <a:p>
                      <a:r>
                        <a:rPr lang="en-US" sz="2400" b="1" dirty="0">
                          <a:latin typeface="Arial" panose="020B0604020202020204" pitchFamily="34" charset="0"/>
                          <a:cs typeface="Arial" panose="020B0604020202020204" pitchFamily="34" charset="0"/>
                        </a:rPr>
                        <a:t>0.89</a:t>
                      </a:r>
                    </a:p>
                  </a:txBody>
                  <a:tcPr/>
                </a:tc>
                <a:extLst>
                  <a:ext uri="{0D108BD9-81ED-4DB2-BD59-A6C34878D82A}">
                    <a16:rowId xmlns:a16="http://schemas.microsoft.com/office/drawing/2014/main" val="2462751255"/>
                  </a:ext>
                </a:extLst>
              </a:tr>
              <a:tr h="567648">
                <a:tc>
                  <a:txBody>
                    <a:bodyPr/>
                    <a:lstStyle/>
                    <a:p>
                      <a:r>
                        <a:rPr lang="en-US" sz="2400" b="1" dirty="0">
                          <a:latin typeface="Arial" panose="020B0604020202020204" pitchFamily="34" charset="0"/>
                          <a:cs typeface="Arial" panose="020B0604020202020204" pitchFamily="34" charset="0"/>
                        </a:rPr>
                        <a:t>Balanced accuracy</a:t>
                      </a:r>
                    </a:p>
                  </a:txBody>
                  <a:tcPr/>
                </a:tc>
                <a:tc>
                  <a:txBody>
                    <a:bodyPr/>
                    <a:lstStyle/>
                    <a:p>
                      <a:r>
                        <a:rPr lang="en-US" sz="2400" b="1" dirty="0">
                          <a:latin typeface="Arial" panose="020B0604020202020204" pitchFamily="34" charset="0"/>
                          <a:cs typeface="Arial" panose="020B0604020202020204" pitchFamily="34" charset="0"/>
                        </a:rPr>
                        <a:t>0.82</a:t>
                      </a:r>
                    </a:p>
                  </a:txBody>
                  <a:tcPr/>
                </a:tc>
                <a:tc>
                  <a:txBody>
                    <a:bodyPr/>
                    <a:lstStyle/>
                    <a:p>
                      <a:r>
                        <a:rPr lang="en-US" sz="2400" b="1" dirty="0">
                          <a:latin typeface="Arial" panose="020B0604020202020204" pitchFamily="34" charset="0"/>
                          <a:cs typeface="Arial" panose="020B0604020202020204" pitchFamily="34" charset="0"/>
                        </a:rPr>
                        <a:t>0.83</a:t>
                      </a:r>
                    </a:p>
                  </a:txBody>
                  <a:tcPr/>
                </a:tc>
                <a:tc>
                  <a:txBody>
                    <a:bodyPr/>
                    <a:lstStyle/>
                    <a:p>
                      <a:r>
                        <a:rPr lang="en-US" sz="2400" b="1" dirty="0">
                          <a:latin typeface="Arial" panose="020B0604020202020204" pitchFamily="34" charset="0"/>
                          <a:cs typeface="Arial" panose="020B0604020202020204" pitchFamily="34" charset="0"/>
                        </a:rPr>
                        <a:t>0.84</a:t>
                      </a:r>
                    </a:p>
                  </a:txBody>
                  <a:tcPr/>
                </a:tc>
                <a:extLst>
                  <a:ext uri="{0D108BD9-81ED-4DB2-BD59-A6C34878D82A}">
                    <a16:rowId xmlns:a16="http://schemas.microsoft.com/office/drawing/2014/main" val="1360667483"/>
                  </a:ext>
                </a:extLst>
              </a:tr>
              <a:tr h="567648">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8875293"/>
                  </a:ext>
                </a:extLst>
              </a:tr>
              <a:tr h="567648">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02809590"/>
                  </a:ext>
                </a:extLst>
              </a:tr>
            </a:tbl>
          </a:graphicData>
        </a:graphic>
      </p:graphicFrame>
      <p:cxnSp>
        <p:nvCxnSpPr>
          <p:cNvPr id="5" name="Straight Connector 4">
            <a:extLst>
              <a:ext uri="{FF2B5EF4-FFF2-40B4-BE49-F238E27FC236}">
                <a16:creationId xmlns:a16="http://schemas.microsoft.com/office/drawing/2014/main" id="{CA7F0FE5-5F11-43C4-A266-C31FCA9D0CB9}"/>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5A41DA-8C0F-4B43-848D-8A47CF0CE49A}"/>
              </a:ext>
            </a:extLst>
          </p:cNvPr>
          <p:cNvSpPr txBox="1"/>
          <p:nvPr/>
        </p:nvSpPr>
        <p:spPr>
          <a:xfrm>
            <a:off x="66675" y="38099"/>
            <a:ext cx="11887200" cy="584775"/>
          </a:xfrm>
          <a:prstGeom prst="rect">
            <a:avLst/>
          </a:prstGeom>
          <a:noFill/>
        </p:spPr>
        <p:txBody>
          <a:bodyPr wrap="square" rtlCol="0">
            <a:spAutoFit/>
          </a:bodyPr>
          <a:lstStyle/>
          <a:p>
            <a:r>
              <a:rPr lang="en-US" sz="3200" dirty="0">
                <a:solidFill>
                  <a:srgbClr val="00B050"/>
                </a:solidFill>
                <a:latin typeface="Arial" panose="020B0604020202020204" pitchFamily="34" charset="0"/>
                <a:cs typeface="Arial" panose="020B0604020202020204" pitchFamily="34" charset="0"/>
              </a:rPr>
              <a:t>Comparisons Across Window Width</a:t>
            </a:r>
          </a:p>
        </p:txBody>
      </p:sp>
    </p:spTree>
    <p:extLst>
      <p:ext uri="{BB962C8B-B14F-4D97-AF65-F5344CB8AC3E}">
        <p14:creationId xmlns:p14="http://schemas.microsoft.com/office/powerpoint/2010/main" val="251415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01F995-597F-4C9A-999C-BC90E200CC65}"/>
              </a:ext>
            </a:extLst>
          </p:cNvPr>
          <p:cNvGraphicFramePr>
            <a:graphicFrameLocks noGrp="1"/>
          </p:cNvGraphicFramePr>
          <p:nvPr>
            <p:extLst>
              <p:ext uri="{D42A27DB-BD31-4B8C-83A1-F6EECF244321}">
                <p14:modId xmlns:p14="http://schemas.microsoft.com/office/powerpoint/2010/main" val="1925423331"/>
              </p:ext>
            </p:extLst>
          </p:nvPr>
        </p:nvGraphicFramePr>
        <p:xfrm>
          <a:off x="152400" y="765740"/>
          <a:ext cx="11887200" cy="4541184"/>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38694447"/>
                    </a:ext>
                  </a:extLst>
                </a:gridCol>
                <a:gridCol w="2971800">
                  <a:extLst>
                    <a:ext uri="{9D8B030D-6E8A-4147-A177-3AD203B41FA5}">
                      <a16:colId xmlns:a16="http://schemas.microsoft.com/office/drawing/2014/main" val="263338628"/>
                    </a:ext>
                  </a:extLst>
                </a:gridCol>
                <a:gridCol w="2971800">
                  <a:extLst>
                    <a:ext uri="{9D8B030D-6E8A-4147-A177-3AD203B41FA5}">
                      <a16:colId xmlns:a16="http://schemas.microsoft.com/office/drawing/2014/main" val="3093124874"/>
                    </a:ext>
                  </a:extLst>
                </a:gridCol>
                <a:gridCol w="2971800">
                  <a:extLst>
                    <a:ext uri="{9D8B030D-6E8A-4147-A177-3AD203B41FA5}">
                      <a16:colId xmlns:a16="http://schemas.microsoft.com/office/drawing/2014/main" val="1135248194"/>
                    </a:ext>
                  </a:extLst>
                </a:gridCol>
              </a:tblGrid>
              <a:tr h="567648">
                <a:tc>
                  <a:txBody>
                    <a:bodyPr/>
                    <a:lstStyle/>
                    <a:p>
                      <a:endParaRPr lang="en-US" sz="2400" b="1" dirty="0">
                        <a:latin typeface="Arial" panose="020B0604020202020204" pitchFamily="34" charset="0"/>
                        <a:cs typeface="Arial" panose="020B0604020202020204" pitchFamily="34" charset="0"/>
                      </a:endParaRPr>
                    </a:p>
                  </a:txBody>
                  <a:tcPr/>
                </a:tc>
                <a:tc>
                  <a:txBody>
                    <a:bodyPr/>
                    <a:lstStyle/>
                    <a:p>
                      <a:r>
                        <a:rPr lang="en-US" sz="2400" b="1" dirty="0">
                          <a:latin typeface="Arial" panose="020B0604020202020204" pitchFamily="34" charset="0"/>
                          <a:cs typeface="Arial" panose="020B0604020202020204" pitchFamily="34" charset="0"/>
                        </a:rPr>
                        <a:t>1 week</a:t>
                      </a:r>
                    </a:p>
                  </a:txBody>
                  <a:tcPr/>
                </a:tc>
                <a:tc>
                  <a:txBody>
                    <a:bodyPr/>
                    <a:lstStyle/>
                    <a:p>
                      <a:r>
                        <a:rPr lang="en-US" sz="2400" b="1" dirty="0">
                          <a:latin typeface="Arial" panose="020B0604020202020204" pitchFamily="34" charset="0"/>
                          <a:cs typeface="Arial" panose="020B0604020202020204" pitchFamily="34" charset="0"/>
                        </a:rPr>
                        <a:t>1 day</a:t>
                      </a:r>
                    </a:p>
                  </a:txBody>
                  <a:tcPr/>
                </a:tc>
                <a:tc>
                  <a:txBody>
                    <a:bodyPr/>
                    <a:lstStyle/>
                    <a:p>
                      <a:r>
                        <a:rPr lang="en-US" sz="2400" b="1" dirty="0">
                          <a:latin typeface="Arial" panose="020B0604020202020204" pitchFamily="34" charset="0"/>
                          <a:cs typeface="Arial" panose="020B0604020202020204" pitchFamily="34" charset="0"/>
                        </a:rPr>
                        <a:t>1 hour</a:t>
                      </a:r>
                    </a:p>
                  </a:txBody>
                  <a:tcPr/>
                </a:tc>
                <a:extLst>
                  <a:ext uri="{0D108BD9-81ED-4DB2-BD59-A6C34878D82A}">
                    <a16:rowId xmlns:a16="http://schemas.microsoft.com/office/drawing/2014/main" val="1697613192"/>
                  </a:ext>
                </a:extLst>
              </a:tr>
              <a:tr h="567648">
                <a:tc>
                  <a:txBody>
                    <a:bodyPr/>
                    <a:lstStyle/>
                    <a:p>
                      <a:r>
                        <a:rPr lang="en-US" sz="2400" b="1" dirty="0">
                          <a:latin typeface="Arial" panose="020B0604020202020204" pitchFamily="34" charset="0"/>
                          <a:cs typeface="Arial" panose="020B0604020202020204" pitchFamily="34" charset="0"/>
                        </a:rPr>
                        <a:t>AUC</a:t>
                      </a:r>
                    </a:p>
                  </a:txBody>
                  <a:tcPr/>
                </a:tc>
                <a:tc>
                  <a:txBody>
                    <a:bodyPr/>
                    <a:lstStyle/>
                    <a:p>
                      <a:r>
                        <a:rPr lang="en-US" sz="2400" b="1" dirty="0">
                          <a:latin typeface="Arial" panose="020B0604020202020204" pitchFamily="34" charset="0"/>
                          <a:cs typeface="Arial" panose="020B0604020202020204" pitchFamily="34" charset="0"/>
                        </a:rPr>
                        <a:t>0.88</a:t>
                      </a:r>
                    </a:p>
                  </a:txBody>
                  <a:tcPr/>
                </a:tc>
                <a:tc>
                  <a:txBody>
                    <a:bodyPr/>
                    <a:lstStyle/>
                    <a:p>
                      <a:r>
                        <a:rPr lang="en-US" sz="2400" b="1" dirty="0">
                          <a:latin typeface="Arial" panose="020B0604020202020204" pitchFamily="34" charset="0"/>
                          <a:cs typeface="Arial" panose="020B0604020202020204" pitchFamily="34" charset="0"/>
                        </a:rPr>
                        <a:t>0.90</a:t>
                      </a:r>
                    </a:p>
                  </a:txBody>
                  <a:tcPr/>
                </a:tc>
                <a:tc>
                  <a:txBody>
                    <a:bodyPr/>
                    <a:lstStyle/>
                    <a:p>
                      <a:r>
                        <a:rPr lang="en-US" sz="2400" b="1" dirty="0">
                          <a:latin typeface="Arial" panose="020B0604020202020204" pitchFamily="34" charset="0"/>
                          <a:cs typeface="Arial" panose="020B0604020202020204" pitchFamily="34" charset="0"/>
                        </a:rPr>
                        <a:t>0.91</a:t>
                      </a:r>
                    </a:p>
                  </a:txBody>
                  <a:tcPr/>
                </a:tc>
                <a:extLst>
                  <a:ext uri="{0D108BD9-81ED-4DB2-BD59-A6C34878D82A}">
                    <a16:rowId xmlns:a16="http://schemas.microsoft.com/office/drawing/2014/main" val="3039841855"/>
                  </a:ext>
                </a:extLst>
              </a:tr>
              <a:tr h="567648">
                <a:tc>
                  <a:txBody>
                    <a:bodyPr/>
                    <a:lstStyle/>
                    <a:p>
                      <a:endParaRPr lang="en-US" sz="2400" b="1">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56333522"/>
                  </a:ext>
                </a:extLst>
              </a:tr>
              <a:tr h="567648">
                <a:tc>
                  <a:txBody>
                    <a:bodyPr/>
                    <a:lstStyle/>
                    <a:p>
                      <a:r>
                        <a:rPr lang="en-US" sz="2400" b="1" dirty="0">
                          <a:latin typeface="Arial" panose="020B0604020202020204" pitchFamily="34" charset="0"/>
                          <a:cs typeface="Arial" panose="020B0604020202020204" pitchFamily="34" charset="0"/>
                        </a:rPr>
                        <a:t>Sensitivity</a:t>
                      </a:r>
                    </a:p>
                  </a:txBody>
                  <a:tcPr/>
                </a:tc>
                <a:tc>
                  <a:txBody>
                    <a:bodyPr/>
                    <a:lstStyle/>
                    <a:p>
                      <a:r>
                        <a:rPr lang="en-US" sz="2400" b="1" dirty="0">
                          <a:latin typeface="Arial" panose="020B0604020202020204" pitchFamily="34" charset="0"/>
                          <a:cs typeface="Arial" panose="020B0604020202020204" pitchFamily="34" charset="0"/>
                        </a:rPr>
                        <a:t>0.83</a:t>
                      </a:r>
                    </a:p>
                  </a:txBody>
                  <a:tcPr/>
                </a:tc>
                <a:tc>
                  <a:txBody>
                    <a:bodyPr/>
                    <a:lstStyle/>
                    <a:p>
                      <a:r>
                        <a:rPr lang="en-US" sz="2400" b="1" dirty="0">
                          <a:latin typeface="Arial" panose="020B0604020202020204" pitchFamily="34" charset="0"/>
                          <a:cs typeface="Arial" panose="020B0604020202020204" pitchFamily="34" charset="0"/>
                        </a:rPr>
                        <a:t>0.80</a:t>
                      </a:r>
                    </a:p>
                  </a:txBody>
                  <a:tcPr/>
                </a:tc>
                <a:tc>
                  <a:txBody>
                    <a:bodyPr/>
                    <a:lstStyle/>
                    <a:p>
                      <a:r>
                        <a:rPr lang="en-US" sz="2400" b="1" dirty="0">
                          <a:latin typeface="Arial" panose="020B0604020202020204" pitchFamily="34" charset="0"/>
                          <a:cs typeface="Arial" panose="020B0604020202020204" pitchFamily="34" charset="0"/>
                        </a:rPr>
                        <a:t>0.79</a:t>
                      </a:r>
                    </a:p>
                  </a:txBody>
                  <a:tcPr/>
                </a:tc>
                <a:extLst>
                  <a:ext uri="{0D108BD9-81ED-4DB2-BD59-A6C34878D82A}">
                    <a16:rowId xmlns:a16="http://schemas.microsoft.com/office/drawing/2014/main" val="4206345909"/>
                  </a:ext>
                </a:extLst>
              </a:tr>
              <a:tr h="567648">
                <a:tc>
                  <a:txBody>
                    <a:bodyPr/>
                    <a:lstStyle/>
                    <a:p>
                      <a:r>
                        <a:rPr lang="en-US" sz="2400" b="1" dirty="0">
                          <a:latin typeface="Arial" panose="020B0604020202020204" pitchFamily="34" charset="0"/>
                          <a:cs typeface="Arial" panose="020B0604020202020204" pitchFamily="34" charset="0"/>
                        </a:rPr>
                        <a:t>Specificity</a:t>
                      </a:r>
                    </a:p>
                  </a:txBody>
                  <a:tcPr/>
                </a:tc>
                <a:tc>
                  <a:txBody>
                    <a:bodyPr/>
                    <a:lstStyle/>
                    <a:p>
                      <a:r>
                        <a:rPr lang="en-US" sz="2400" b="1" dirty="0">
                          <a:latin typeface="Arial" panose="020B0604020202020204" pitchFamily="34" charset="0"/>
                          <a:cs typeface="Arial" panose="020B0604020202020204" pitchFamily="34" charset="0"/>
                        </a:rPr>
                        <a:t>0.80</a:t>
                      </a:r>
                    </a:p>
                  </a:txBody>
                  <a:tcPr/>
                </a:tc>
                <a:tc>
                  <a:txBody>
                    <a:bodyPr/>
                    <a:lstStyle/>
                    <a:p>
                      <a:r>
                        <a:rPr lang="en-US" sz="2400" b="1" dirty="0">
                          <a:latin typeface="Arial" panose="020B0604020202020204" pitchFamily="34" charset="0"/>
                          <a:cs typeface="Arial" panose="020B0604020202020204" pitchFamily="34" charset="0"/>
                        </a:rPr>
                        <a:t>0.86</a:t>
                      </a:r>
                    </a:p>
                  </a:txBody>
                  <a:tcPr/>
                </a:tc>
                <a:tc>
                  <a:txBody>
                    <a:bodyPr/>
                    <a:lstStyle/>
                    <a:p>
                      <a:r>
                        <a:rPr lang="en-US" sz="2400" b="1" dirty="0">
                          <a:latin typeface="Arial" panose="020B0604020202020204" pitchFamily="34" charset="0"/>
                          <a:cs typeface="Arial" panose="020B0604020202020204" pitchFamily="34" charset="0"/>
                        </a:rPr>
                        <a:t>0.89</a:t>
                      </a:r>
                    </a:p>
                  </a:txBody>
                  <a:tcPr/>
                </a:tc>
                <a:extLst>
                  <a:ext uri="{0D108BD9-81ED-4DB2-BD59-A6C34878D82A}">
                    <a16:rowId xmlns:a16="http://schemas.microsoft.com/office/drawing/2014/main" val="2462751255"/>
                  </a:ext>
                </a:extLst>
              </a:tr>
              <a:tr h="567648">
                <a:tc>
                  <a:txBody>
                    <a:bodyPr/>
                    <a:lstStyle/>
                    <a:p>
                      <a:r>
                        <a:rPr lang="en-US" sz="2400" b="1" dirty="0">
                          <a:latin typeface="Arial" panose="020B0604020202020204" pitchFamily="34" charset="0"/>
                          <a:cs typeface="Arial" panose="020B0604020202020204" pitchFamily="34" charset="0"/>
                        </a:rPr>
                        <a:t>Balanced accuracy</a:t>
                      </a:r>
                    </a:p>
                  </a:txBody>
                  <a:tcPr/>
                </a:tc>
                <a:tc>
                  <a:txBody>
                    <a:bodyPr/>
                    <a:lstStyle/>
                    <a:p>
                      <a:r>
                        <a:rPr lang="en-US" sz="2400" b="1" dirty="0">
                          <a:latin typeface="Arial" panose="020B0604020202020204" pitchFamily="34" charset="0"/>
                          <a:cs typeface="Arial" panose="020B0604020202020204" pitchFamily="34" charset="0"/>
                        </a:rPr>
                        <a:t>0.82</a:t>
                      </a:r>
                    </a:p>
                  </a:txBody>
                  <a:tcPr/>
                </a:tc>
                <a:tc>
                  <a:txBody>
                    <a:bodyPr/>
                    <a:lstStyle/>
                    <a:p>
                      <a:r>
                        <a:rPr lang="en-US" sz="2400" b="1" dirty="0">
                          <a:latin typeface="Arial" panose="020B0604020202020204" pitchFamily="34" charset="0"/>
                          <a:cs typeface="Arial" panose="020B0604020202020204" pitchFamily="34" charset="0"/>
                        </a:rPr>
                        <a:t>0.83</a:t>
                      </a:r>
                    </a:p>
                  </a:txBody>
                  <a:tcPr/>
                </a:tc>
                <a:tc>
                  <a:txBody>
                    <a:bodyPr/>
                    <a:lstStyle/>
                    <a:p>
                      <a:r>
                        <a:rPr lang="en-US" sz="2400" b="1" dirty="0">
                          <a:latin typeface="Arial" panose="020B0604020202020204" pitchFamily="34" charset="0"/>
                          <a:cs typeface="Arial" panose="020B0604020202020204" pitchFamily="34" charset="0"/>
                        </a:rPr>
                        <a:t>0.84</a:t>
                      </a:r>
                    </a:p>
                  </a:txBody>
                  <a:tcPr/>
                </a:tc>
                <a:extLst>
                  <a:ext uri="{0D108BD9-81ED-4DB2-BD59-A6C34878D82A}">
                    <a16:rowId xmlns:a16="http://schemas.microsoft.com/office/drawing/2014/main" val="1360667483"/>
                  </a:ext>
                </a:extLst>
              </a:tr>
              <a:tr h="567648">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tc>
                  <a:txBody>
                    <a:bodyPr/>
                    <a:lstStyle/>
                    <a:p>
                      <a:endParaRPr lang="en-US"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8875293"/>
                  </a:ext>
                </a:extLst>
              </a:tr>
              <a:tr h="567648">
                <a:tc>
                  <a:txBody>
                    <a:bodyPr/>
                    <a:lstStyle/>
                    <a:p>
                      <a:r>
                        <a:rPr lang="en-US" sz="2400" b="1" dirty="0">
                          <a:solidFill>
                            <a:srgbClr val="FF0000"/>
                          </a:solidFill>
                          <a:latin typeface="Arial" panose="020B0604020202020204" pitchFamily="34" charset="0"/>
                          <a:cs typeface="Arial" panose="020B0604020202020204" pitchFamily="34" charset="0"/>
                        </a:rPr>
                        <a:t>PPV</a:t>
                      </a:r>
                    </a:p>
                  </a:txBody>
                  <a:tcPr/>
                </a:tc>
                <a:tc>
                  <a:txBody>
                    <a:bodyPr/>
                    <a:lstStyle/>
                    <a:p>
                      <a:r>
                        <a:rPr lang="en-US" sz="2400" b="1" dirty="0">
                          <a:solidFill>
                            <a:srgbClr val="FF0000"/>
                          </a:solidFill>
                          <a:latin typeface="Arial" panose="020B0604020202020204" pitchFamily="34" charset="0"/>
                          <a:cs typeface="Arial" panose="020B0604020202020204" pitchFamily="34" charset="0"/>
                        </a:rPr>
                        <a:t>0.59</a:t>
                      </a:r>
                    </a:p>
                  </a:txBody>
                  <a:tcPr/>
                </a:tc>
                <a:tc>
                  <a:txBody>
                    <a:bodyPr/>
                    <a:lstStyle/>
                    <a:p>
                      <a:r>
                        <a:rPr lang="en-US" sz="2400" b="1" dirty="0">
                          <a:solidFill>
                            <a:srgbClr val="FF0000"/>
                          </a:solidFill>
                          <a:latin typeface="Arial" panose="020B0604020202020204" pitchFamily="34" charset="0"/>
                          <a:cs typeface="Arial" panose="020B0604020202020204" pitchFamily="34" charset="0"/>
                        </a:rPr>
                        <a:t>0.33</a:t>
                      </a:r>
                    </a:p>
                  </a:txBody>
                  <a:tcPr/>
                </a:tc>
                <a:tc>
                  <a:txBody>
                    <a:bodyPr/>
                    <a:lstStyle/>
                    <a:p>
                      <a:r>
                        <a:rPr lang="en-US" sz="2400" b="1" dirty="0">
                          <a:solidFill>
                            <a:srgbClr val="FF0000"/>
                          </a:solidFill>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1202809590"/>
                  </a:ext>
                </a:extLst>
              </a:tr>
            </a:tbl>
          </a:graphicData>
        </a:graphic>
      </p:graphicFrame>
      <p:cxnSp>
        <p:nvCxnSpPr>
          <p:cNvPr id="5" name="Straight Connector 4">
            <a:extLst>
              <a:ext uri="{FF2B5EF4-FFF2-40B4-BE49-F238E27FC236}">
                <a16:creationId xmlns:a16="http://schemas.microsoft.com/office/drawing/2014/main" id="{CA7F0FE5-5F11-43C4-A266-C31FCA9D0CB9}"/>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5A41DA-8C0F-4B43-848D-8A47CF0CE49A}"/>
              </a:ext>
            </a:extLst>
          </p:cNvPr>
          <p:cNvSpPr txBox="1"/>
          <p:nvPr/>
        </p:nvSpPr>
        <p:spPr>
          <a:xfrm>
            <a:off x="66675" y="38099"/>
            <a:ext cx="11887200" cy="584775"/>
          </a:xfrm>
          <a:prstGeom prst="rect">
            <a:avLst/>
          </a:prstGeom>
          <a:noFill/>
        </p:spPr>
        <p:txBody>
          <a:bodyPr wrap="square" rtlCol="0">
            <a:spAutoFit/>
          </a:bodyPr>
          <a:lstStyle/>
          <a:p>
            <a:r>
              <a:rPr lang="en-US" sz="3200" dirty="0">
                <a:solidFill>
                  <a:srgbClr val="00B050"/>
                </a:solidFill>
                <a:latin typeface="Arial" panose="020B0604020202020204" pitchFamily="34" charset="0"/>
                <a:cs typeface="Arial" panose="020B0604020202020204" pitchFamily="34" charset="0"/>
              </a:rPr>
              <a:t>Comparisons Across Window Width</a:t>
            </a:r>
          </a:p>
        </p:txBody>
      </p:sp>
    </p:spTree>
    <p:extLst>
      <p:ext uri="{BB962C8B-B14F-4D97-AF65-F5344CB8AC3E}">
        <p14:creationId xmlns:p14="http://schemas.microsoft.com/office/powerpoint/2010/main" val="646928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1 Week: Confusion Matrix and Performance Metrics</a:t>
            </a:r>
          </a:p>
        </p:txBody>
      </p:sp>
      <p:pic>
        <p:nvPicPr>
          <p:cNvPr id="2" name="Picture 1">
            <a:extLst>
              <a:ext uri="{FF2B5EF4-FFF2-40B4-BE49-F238E27FC236}">
                <a16:creationId xmlns:a16="http://schemas.microsoft.com/office/drawing/2014/main" id="{2DEBF8D2-1511-48F4-A0D0-2B1E6D98637E}"/>
              </a:ext>
            </a:extLst>
          </p:cNvPr>
          <p:cNvPicPr>
            <a:picLocks noChangeAspect="1"/>
          </p:cNvPicPr>
          <p:nvPr/>
        </p:nvPicPr>
        <p:blipFill>
          <a:blip r:embed="rId3"/>
          <a:stretch>
            <a:fillRect/>
          </a:stretch>
        </p:blipFill>
        <p:spPr>
          <a:xfrm>
            <a:off x="1716161" y="973942"/>
            <a:ext cx="5982404" cy="1828800"/>
          </a:xfrm>
          <a:prstGeom prst="rect">
            <a:avLst/>
          </a:prstGeom>
        </p:spPr>
      </p:pic>
      <p:pic>
        <p:nvPicPr>
          <p:cNvPr id="15" name="Picture 14">
            <a:extLst>
              <a:ext uri="{FF2B5EF4-FFF2-40B4-BE49-F238E27FC236}">
                <a16:creationId xmlns:a16="http://schemas.microsoft.com/office/drawing/2014/main" id="{1A13F6DC-BD75-4460-A841-4DA765171A45}"/>
              </a:ext>
            </a:extLst>
          </p:cNvPr>
          <p:cNvPicPr>
            <a:picLocks noChangeAspect="1"/>
          </p:cNvPicPr>
          <p:nvPr/>
        </p:nvPicPr>
        <p:blipFill>
          <a:blip r:embed="rId4"/>
          <a:stretch>
            <a:fillRect/>
          </a:stretch>
        </p:blipFill>
        <p:spPr>
          <a:xfrm>
            <a:off x="1716161" y="4674053"/>
            <a:ext cx="5982404" cy="1828800"/>
          </a:xfrm>
          <a:prstGeom prst="rect">
            <a:avLst/>
          </a:prstGeom>
        </p:spPr>
      </p:pic>
      <p:sp>
        <p:nvSpPr>
          <p:cNvPr id="16" name="TextBox 15">
            <a:extLst>
              <a:ext uri="{FF2B5EF4-FFF2-40B4-BE49-F238E27FC236}">
                <a16:creationId xmlns:a16="http://schemas.microsoft.com/office/drawing/2014/main" id="{C08CE89F-ECB5-4EBB-896A-0F64B8D4FB1E}"/>
              </a:ext>
            </a:extLst>
          </p:cNvPr>
          <p:cNvSpPr txBox="1"/>
          <p:nvPr/>
        </p:nvSpPr>
        <p:spPr>
          <a:xfrm>
            <a:off x="3543" y="1779784"/>
            <a:ext cx="1577676" cy="830997"/>
          </a:xfrm>
          <a:prstGeom prst="rect">
            <a:avLst/>
          </a:prstGeom>
          <a:noFill/>
        </p:spPr>
        <p:txBody>
          <a:bodyPr wrap="none" rtlCol="0">
            <a:spAutoFit/>
          </a:bodyPr>
          <a:lstStyle/>
          <a:p>
            <a:pPr algn="r"/>
            <a:r>
              <a:rPr lang="en-US" sz="2400" b="1" dirty="0">
                <a:latin typeface="Arial" panose="020B0604020202020204" pitchFamily="34" charset="0"/>
                <a:cs typeface="Arial" panose="020B0604020202020204" pitchFamily="34" charset="0"/>
              </a:rPr>
              <a:t>1 Week:</a:t>
            </a:r>
          </a:p>
          <a:p>
            <a:pPr algn="r"/>
            <a:r>
              <a:rPr lang="en-US" sz="2400" b="1" dirty="0">
                <a:latin typeface="Arial" panose="020B0604020202020204" pitchFamily="34" charset="0"/>
                <a:cs typeface="Arial" panose="020B0604020202020204" pitchFamily="34" charset="0"/>
              </a:rPr>
              <a:t>PPV = .59</a:t>
            </a:r>
          </a:p>
        </p:txBody>
      </p:sp>
      <p:sp>
        <p:nvSpPr>
          <p:cNvPr id="17" name="TextBox 16">
            <a:extLst>
              <a:ext uri="{FF2B5EF4-FFF2-40B4-BE49-F238E27FC236}">
                <a16:creationId xmlns:a16="http://schemas.microsoft.com/office/drawing/2014/main" id="{C2B37F33-1D4F-4D6D-80FD-3B79F95F88EF}"/>
              </a:ext>
            </a:extLst>
          </p:cNvPr>
          <p:cNvSpPr txBox="1"/>
          <p:nvPr/>
        </p:nvSpPr>
        <p:spPr>
          <a:xfrm>
            <a:off x="7087" y="3664843"/>
            <a:ext cx="1577676" cy="830997"/>
          </a:xfrm>
          <a:prstGeom prst="rect">
            <a:avLst/>
          </a:prstGeom>
          <a:noFill/>
        </p:spPr>
        <p:txBody>
          <a:bodyPr wrap="none" rtlCol="0">
            <a:spAutoFit/>
          </a:bodyPr>
          <a:lstStyle/>
          <a:p>
            <a:pPr algn="r"/>
            <a:r>
              <a:rPr lang="en-US" sz="2400" b="1" dirty="0">
                <a:latin typeface="Arial" panose="020B0604020202020204" pitchFamily="34" charset="0"/>
                <a:cs typeface="Arial" panose="020B0604020202020204" pitchFamily="34" charset="0"/>
              </a:rPr>
              <a:t>1 Day:</a:t>
            </a:r>
          </a:p>
          <a:p>
            <a:pPr algn="r"/>
            <a:r>
              <a:rPr lang="en-US" sz="2400" b="1" dirty="0">
                <a:latin typeface="Arial" panose="020B0604020202020204" pitchFamily="34" charset="0"/>
                <a:cs typeface="Arial" panose="020B0604020202020204" pitchFamily="34" charset="0"/>
              </a:rPr>
              <a:t>PPV = .33</a:t>
            </a:r>
          </a:p>
        </p:txBody>
      </p:sp>
      <p:sp>
        <p:nvSpPr>
          <p:cNvPr id="18" name="TextBox 17">
            <a:extLst>
              <a:ext uri="{FF2B5EF4-FFF2-40B4-BE49-F238E27FC236}">
                <a16:creationId xmlns:a16="http://schemas.microsoft.com/office/drawing/2014/main" id="{9B7339CB-5EF1-4102-9B46-BB06FB6EE482}"/>
              </a:ext>
            </a:extLst>
          </p:cNvPr>
          <p:cNvSpPr txBox="1"/>
          <p:nvPr/>
        </p:nvSpPr>
        <p:spPr>
          <a:xfrm>
            <a:off x="-3551" y="5487174"/>
            <a:ext cx="1577676" cy="830997"/>
          </a:xfrm>
          <a:prstGeom prst="rect">
            <a:avLst/>
          </a:prstGeom>
          <a:noFill/>
        </p:spPr>
        <p:txBody>
          <a:bodyPr wrap="none" rtlCol="0">
            <a:spAutoFit/>
          </a:bodyPr>
          <a:lstStyle/>
          <a:p>
            <a:pPr algn="r"/>
            <a:r>
              <a:rPr lang="en-US" sz="2400" b="1" dirty="0">
                <a:latin typeface="Arial" panose="020B0604020202020204" pitchFamily="34" charset="0"/>
                <a:cs typeface="Arial" panose="020B0604020202020204" pitchFamily="34" charset="0"/>
              </a:rPr>
              <a:t>1 Hour:</a:t>
            </a:r>
          </a:p>
          <a:p>
            <a:pPr algn="r"/>
            <a:r>
              <a:rPr lang="en-US" sz="2400" b="1" dirty="0">
                <a:latin typeface="Arial" panose="020B0604020202020204" pitchFamily="34" charset="0"/>
                <a:cs typeface="Arial" panose="020B0604020202020204" pitchFamily="34" charset="0"/>
              </a:rPr>
              <a:t>PPV = .03</a:t>
            </a:r>
          </a:p>
        </p:txBody>
      </p:sp>
      <p:sp>
        <p:nvSpPr>
          <p:cNvPr id="20" name="TextBox 19">
            <a:extLst>
              <a:ext uri="{FF2B5EF4-FFF2-40B4-BE49-F238E27FC236}">
                <a16:creationId xmlns:a16="http://schemas.microsoft.com/office/drawing/2014/main" id="{9931AF59-0823-4FAC-8417-E585BC7CF108}"/>
              </a:ext>
            </a:extLst>
          </p:cNvPr>
          <p:cNvSpPr txBox="1"/>
          <p:nvPr/>
        </p:nvSpPr>
        <p:spPr>
          <a:xfrm>
            <a:off x="8201237" y="5700534"/>
            <a:ext cx="232307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 Lapse: </a:t>
            </a:r>
            <a:r>
              <a:rPr lang="en-US" sz="2400" b="1" dirty="0">
                <a:solidFill>
                  <a:srgbClr val="FF0000"/>
                </a:solidFill>
                <a:latin typeface="Arial" panose="020B0604020202020204" pitchFamily="34" charset="0"/>
                <a:cs typeface="Arial" panose="020B0604020202020204" pitchFamily="34" charset="0"/>
              </a:rPr>
              <a:t>0.4%</a:t>
            </a:r>
          </a:p>
        </p:txBody>
      </p:sp>
      <p:sp>
        <p:nvSpPr>
          <p:cNvPr id="21" name="TextBox 20">
            <a:extLst>
              <a:ext uri="{FF2B5EF4-FFF2-40B4-BE49-F238E27FC236}">
                <a16:creationId xmlns:a16="http://schemas.microsoft.com/office/drawing/2014/main" id="{FF8FA911-3138-4983-91E1-F81A98BAD5C8}"/>
              </a:ext>
            </a:extLst>
          </p:cNvPr>
          <p:cNvSpPr txBox="1"/>
          <p:nvPr/>
        </p:nvSpPr>
        <p:spPr>
          <a:xfrm>
            <a:off x="8201237" y="3862963"/>
            <a:ext cx="232307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 Lapse: </a:t>
            </a:r>
            <a:r>
              <a:rPr lang="en-US" sz="2400" b="1" dirty="0">
                <a:solidFill>
                  <a:srgbClr val="FF0000"/>
                </a:solidFill>
                <a:latin typeface="Arial" panose="020B0604020202020204" pitchFamily="34" charset="0"/>
                <a:cs typeface="Arial" panose="020B0604020202020204" pitchFamily="34" charset="0"/>
              </a:rPr>
              <a:t>7.7%</a:t>
            </a:r>
          </a:p>
        </p:txBody>
      </p:sp>
      <p:sp>
        <p:nvSpPr>
          <p:cNvPr id="22" name="TextBox 21">
            <a:extLst>
              <a:ext uri="{FF2B5EF4-FFF2-40B4-BE49-F238E27FC236}">
                <a16:creationId xmlns:a16="http://schemas.microsoft.com/office/drawing/2014/main" id="{1E3554A6-4F3A-4D13-8B48-E4164441E9F7}"/>
              </a:ext>
            </a:extLst>
          </p:cNvPr>
          <p:cNvSpPr txBox="1"/>
          <p:nvPr/>
        </p:nvSpPr>
        <p:spPr>
          <a:xfrm>
            <a:off x="8201237" y="2008384"/>
            <a:ext cx="249459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 Lapse: </a:t>
            </a:r>
            <a:r>
              <a:rPr lang="en-US" sz="2400" b="1" dirty="0">
                <a:solidFill>
                  <a:srgbClr val="FF0000"/>
                </a:solidFill>
                <a:latin typeface="Arial" panose="020B0604020202020204" pitchFamily="34" charset="0"/>
                <a:cs typeface="Arial" panose="020B0604020202020204" pitchFamily="34" charset="0"/>
              </a:rPr>
              <a:t>25.4%</a:t>
            </a:r>
          </a:p>
        </p:txBody>
      </p:sp>
      <p:pic>
        <p:nvPicPr>
          <p:cNvPr id="23" name="Picture 22">
            <a:extLst>
              <a:ext uri="{FF2B5EF4-FFF2-40B4-BE49-F238E27FC236}">
                <a16:creationId xmlns:a16="http://schemas.microsoft.com/office/drawing/2014/main" id="{32CA215D-B9E9-4123-A236-2D1312555382}"/>
              </a:ext>
            </a:extLst>
          </p:cNvPr>
          <p:cNvPicPr>
            <a:picLocks noChangeAspect="1"/>
          </p:cNvPicPr>
          <p:nvPr/>
        </p:nvPicPr>
        <p:blipFill>
          <a:blip r:embed="rId5"/>
          <a:stretch>
            <a:fillRect/>
          </a:stretch>
        </p:blipFill>
        <p:spPr>
          <a:xfrm>
            <a:off x="1712159" y="2893262"/>
            <a:ext cx="5982404" cy="1828800"/>
          </a:xfrm>
          <a:prstGeom prst="rect">
            <a:avLst/>
          </a:prstGeom>
        </p:spPr>
      </p:pic>
    </p:spTree>
    <p:extLst>
      <p:ext uri="{BB962C8B-B14F-4D97-AF65-F5344CB8AC3E}">
        <p14:creationId xmlns:p14="http://schemas.microsoft.com/office/powerpoint/2010/main" val="2147836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Impact of Thresholds on Performance:  1 day</a:t>
            </a:r>
          </a:p>
        </p:txBody>
      </p:sp>
      <p:pic>
        <p:nvPicPr>
          <p:cNvPr id="10" name="Picture 9">
            <a:extLst>
              <a:ext uri="{FF2B5EF4-FFF2-40B4-BE49-F238E27FC236}">
                <a16:creationId xmlns:a16="http://schemas.microsoft.com/office/drawing/2014/main" id="{5D48DB00-C9BA-44FB-8DE5-A708DFFDC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4" y="745167"/>
            <a:ext cx="6096000" cy="6096000"/>
          </a:xfrm>
          <a:prstGeom prst="rect">
            <a:avLst/>
          </a:prstGeom>
        </p:spPr>
      </p:pic>
      <p:graphicFrame>
        <p:nvGraphicFramePr>
          <p:cNvPr id="6" name="Table 5">
            <a:extLst>
              <a:ext uri="{FF2B5EF4-FFF2-40B4-BE49-F238E27FC236}">
                <a16:creationId xmlns:a16="http://schemas.microsoft.com/office/drawing/2014/main" id="{38E4E0BB-5F0D-4734-BB60-CEFDEBF0D7F8}"/>
              </a:ext>
            </a:extLst>
          </p:cNvPr>
          <p:cNvGraphicFramePr>
            <a:graphicFrameLocks noGrp="1"/>
          </p:cNvGraphicFramePr>
          <p:nvPr>
            <p:extLst>
              <p:ext uri="{D42A27DB-BD31-4B8C-83A1-F6EECF244321}">
                <p14:modId xmlns:p14="http://schemas.microsoft.com/office/powerpoint/2010/main" val="3090626410"/>
              </p:ext>
            </p:extLst>
          </p:nvPr>
        </p:nvGraphicFramePr>
        <p:xfrm>
          <a:off x="6354046" y="2654794"/>
          <a:ext cx="5692647" cy="1854200"/>
        </p:xfrm>
        <a:graphic>
          <a:graphicData uri="http://schemas.openxmlformats.org/drawingml/2006/table">
            <a:tbl>
              <a:tblPr firstRow="1" bandRow="1">
                <a:tableStyleId>{5C22544A-7EE6-4342-B048-85BDC9FD1C3A}</a:tableStyleId>
              </a:tblPr>
              <a:tblGrid>
                <a:gridCol w="1897549">
                  <a:extLst>
                    <a:ext uri="{9D8B030D-6E8A-4147-A177-3AD203B41FA5}">
                      <a16:colId xmlns:a16="http://schemas.microsoft.com/office/drawing/2014/main" val="3920383164"/>
                    </a:ext>
                  </a:extLst>
                </a:gridCol>
                <a:gridCol w="1897549">
                  <a:extLst>
                    <a:ext uri="{9D8B030D-6E8A-4147-A177-3AD203B41FA5}">
                      <a16:colId xmlns:a16="http://schemas.microsoft.com/office/drawing/2014/main" val="832084853"/>
                    </a:ext>
                  </a:extLst>
                </a:gridCol>
                <a:gridCol w="1897549">
                  <a:extLst>
                    <a:ext uri="{9D8B030D-6E8A-4147-A177-3AD203B41FA5}">
                      <a16:colId xmlns:a16="http://schemas.microsoft.com/office/drawing/2014/main" val="2463187339"/>
                    </a:ext>
                  </a:extLst>
                </a:gridCol>
              </a:tblGrid>
              <a:tr h="370840">
                <a:tc>
                  <a:txBody>
                    <a:bodyPr/>
                    <a:lstStyle/>
                    <a:p>
                      <a:endParaRPr lang="en-US" sz="1800" b="1" dirty="0">
                        <a:latin typeface="Arial" panose="020B0604020202020204" pitchFamily="34" charset="0"/>
                        <a:cs typeface="Arial" panose="020B0604020202020204" pitchFamily="34" charset="0"/>
                      </a:endParaRPr>
                    </a:p>
                  </a:txBody>
                  <a:tcPr/>
                </a:tc>
                <a:tc>
                  <a:txBody>
                    <a:bodyPr/>
                    <a:lstStyle/>
                    <a:p>
                      <a:r>
                        <a:rPr lang="en-US" sz="1800" b="1" dirty="0">
                          <a:latin typeface="Arial" panose="020B0604020202020204" pitchFamily="34" charset="0"/>
                          <a:cs typeface="Arial" panose="020B0604020202020204" pitchFamily="34" charset="0"/>
                        </a:rPr>
                        <a:t>Threshold = .52</a:t>
                      </a:r>
                    </a:p>
                  </a:txBody>
                  <a:tcPr/>
                </a:tc>
                <a:tc>
                  <a:txBody>
                    <a:bodyPr/>
                    <a:lstStyle/>
                    <a:p>
                      <a:r>
                        <a:rPr lang="en-US" sz="1800" b="1" dirty="0">
                          <a:latin typeface="Arial" panose="020B0604020202020204" pitchFamily="34" charset="0"/>
                          <a:cs typeface="Arial" panose="020B0604020202020204" pitchFamily="34" charset="0"/>
                        </a:rPr>
                        <a:t>Threshold = .90</a:t>
                      </a:r>
                    </a:p>
                  </a:txBody>
                  <a:tcPr/>
                </a:tc>
                <a:extLst>
                  <a:ext uri="{0D108BD9-81ED-4DB2-BD59-A6C34878D82A}">
                    <a16:rowId xmlns:a16="http://schemas.microsoft.com/office/drawing/2014/main" val="2302392529"/>
                  </a:ext>
                </a:extLst>
              </a:tr>
              <a:tr h="370840">
                <a:tc>
                  <a:txBody>
                    <a:bodyPr/>
                    <a:lstStyle/>
                    <a:p>
                      <a:r>
                        <a:rPr lang="en-US" sz="1800" b="1" dirty="0">
                          <a:latin typeface="Arial" panose="020B0604020202020204" pitchFamily="34" charset="0"/>
                          <a:cs typeface="Arial" panose="020B0604020202020204" pitchFamily="34" charset="0"/>
                        </a:rPr>
                        <a:t>Sensitivity</a:t>
                      </a:r>
                    </a:p>
                  </a:txBody>
                  <a:tcPr/>
                </a:tc>
                <a:tc>
                  <a:txBody>
                    <a:bodyPr/>
                    <a:lstStyle/>
                    <a:p>
                      <a:r>
                        <a:rPr lang="en-US" sz="1800" b="1" dirty="0">
                          <a:latin typeface="Arial" panose="020B0604020202020204" pitchFamily="34" charset="0"/>
                          <a:cs typeface="Arial" panose="020B0604020202020204" pitchFamily="34" charset="0"/>
                        </a:rPr>
                        <a:t>0.80</a:t>
                      </a:r>
                    </a:p>
                  </a:txBody>
                  <a:tcPr/>
                </a:tc>
                <a:tc>
                  <a:txBody>
                    <a:bodyPr/>
                    <a:lstStyle/>
                    <a:p>
                      <a:r>
                        <a:rPr lang="en-US" sz="1800" b="1" dirty="0">
                          <a:latin typeface="Arial" panose="020B0604020202020204" pitchFamily="34" charset="0"/>
                          <a:cs typeface="Arial" panose="020B0604020202020204" pitchFamily="34" charset="0"/>
                        </a:rPr>
                        <a:t>0.44</a:t>
                      </a:r>
                    </a:p>
                  </a:txBody>
                  <a:tcPr/>
                </a:tc>
                <a:extLst>
                  <a:ext uri="{0D108BD9-81ED-4DB2-BD59-A6C34878D82A}">
                    <a16:rowId xmlns:a16="http://schemas.microsoft.com/office/drawing/2014/main" val="1684594253"/>
                  </a:ext>
                </a:extLst>
              </a:tr>
              <a:tr h="370840">
                <a:tc>
                  <a:txBody>
                    <a:bodyPr/>
                    <a:lstStyle/>
                    <a:p>
                      <a:r>
                        <a:rPr lang="en-US" sz="1800" b="1" dirty="0">
                          <a:latin typeface="Arial" panose="020B0604020202020204" pitchFamily="34" charset="0"/>
                          <a:cs typeface="Arial" panose="020B0604020202020204" pitchFamily="34" charset="0"/>
                        </a:rPr>
                        <a:t>Specificity</a:t>
                      </a:r>
                    </a:p>
                  </a:txBody>
                  <a:tcPr/>
                </a:tc>
                <a:tc>
                  <a:txBody>
                    <a:bodyPr/>
                    <a:lstStyle/>
                    <a:p>
                      <a:r>
                        <a:rPr lang="en-US" sz="1800" b="1" dirty="0">
                          <a:latin typeface="Arial" panose="020B0604020202020204" pitchFamily="34" charset="0"/>
                          <a:cs typeface="Arial" panose="020B0604020202020204" pitchFamily="34" charset="0"/>
                        </a:rPr>
                        <a:t>0.86</a:t>
                      </a:r>
                    </a:p>
                  </a:txBody>
                  <a:tcPr/>
                </a:tc>
                <a:tc>
                  <a:txBody>
                    <a:bodyPr/>
                    <a:lstStyle/>
                    <a:p>
                      <a:r>
                        <a:rPr lang="en-US" sz="1800" b="1" dirty="0">
                          <a:latin typeface="Arial" panose="020B0604020202020204" pitchFamily="34" charset="0"/>
                          <a:cs typeface="Arial" panose="020B0604020202020204" pitchFamily="34" charset="0"/>
                        </a:rPr>
                        <a:t>0.91</a:t>
                      </a:r>
                    </a:p>
                  </a:txBody>
                  <a:tcPr/>
                </a:tc>
                <a:extLst>
                  <a:ext uri="{0D108BD9-81ED-4DB2-BD59-A6C34878D82A}">
                    <a16:rowId xmlns:a16="http://schemas.microsoft.com/office/drawing/2014/main" val="2150670402"/>
                  </a:ext>
                </a:extLst>
              </a:tr>
              <a:tr h="370840">
                <a:tc>
                  <a:txBody>
                    <a:bodyPr/>
                    <a:lstStyle/>
                    <a:p>
                      <a:endParaRPr lang="en-US" sz="1800" b="1">
                        <a:latin typeface="Arial" panose="020B0604020202020204" pitchFamily="34" charset="0"/>
                        <a:cs typeface="Arial" panose="020B0604020202020204" pitchFamily="34" charset="0"/>
                      </a:endParaRPr>
                    </a:p>
                  </a:txBody>
                  <a:tcPr/>
                </a:tc>
                <a:tc>
                  <a:txBody>
                    <a:bodyPr/>
                    <a:lstStyle/>
                    <a:p>
                      <a:endParaRPr lang="en-US" sz="1800" b="1">
                        <a:latin typeface="Arial" panose="020B0604020202020204" pitchFamily="34" charset="0"/>
                        <a:cs typeface="Arial" panose="020B0604020202020204" pitchFamily="34" charset="0"/>
                      </a:endParaRPr>
                    </a:p>
                  </a:txBody>
                  <a:tcPr/>
                </a:tc>
                <a:tc>
                  <a:txBody>
                    <a:bodyPr/>
                    <a:lstStyle/>
                    <a:p>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1645616"/>
                  </a:ext>
                </a:extLst>
              </a:tr>
              <a:tr h="370840">
                <a:tc>
                  <a:txBody>
                    <a:bodyPr/>
                    <a:lstStyle/>
                    <a:p>
                      <a:r>
                        <a:rPr lang="en-US" sz="1800" b="1" dirty="0">
                          <a:latin typeface="Arial" panose="020B0604020202020204" pitchFamily="34" charset="0"/>
                          <a:cs typeface="Arial" panose="020B0604020202020204" pitchFamily="34" charset="0"/>
                        </a:rPr>
                        <a:t>PPV</a:t>
                      </a:r>
                    </a:p>
                  </a:txBody>
                  <a:tcPr/>
                </a:tc>
                <a:tc>
                  <a:txBody>
                    <a:bodyPr/>
                    <a:lstStyle/>
                    <a:p>
                      <a:r>
                        <a:rPr lang="en-US" sz="1800" b="1" dirty="0">
                          <a:latin typeface="Arial" panose="020B0604020202020204" pitchFamily="34" charset="0"/>
                          <a:cs typeface="Arial" panose="020B0604020202020204" pitchFamily="34" charset="0"/>
                        </a:rPr>
                        <a:t>0.33</a:t>
                      </a:r>
                    </a:p>
                  </a:txBody>
                  <a:tcPr/>
                </a:tc>
                <a:tc>
                  <a:txBody>
                    <a:bodyPr/>
                    <a:lstStyle/>
                    <a:p>
                      <a:r>
                        <a:rPr lang="en-US" sz="1800" b="1" dirty="0">
                          <a:latin typeface="Arial" panose="020B0604020202020204" pitchFamily="34" charset="0"/>
                          <a:cs typeface="Arial" panose="020B0604020202020204" pitchFamily="34" charset="0"/>
                        </a:rPr>
                        <a:t>0.80</a:t>
                      </a:r>
                    </a:p>
                  </a:txBody>
                  <a:tcPr/>
                </a:tc>
                <a:extLst>
                  <a:ext uri="{0D108BD9-81ED-4DB2-BD59-A6C34878D82A}">
                    <a16:rowId xmlns:a16="http://schemas.microsoft.com/office/drawing/2014/main" val="1133164240"/>
                  </a:ext>
                </a:extLst>
              </a:tr>
            </a:tbl>
          </a:graphicData>
        </a:graphic>
      </p:graphicFrame>
    </p:spTree>
    <p:extLst>
      <p:ext uri="{BB962C8B-B14F-4D97-AF65-F5344CB8AC3E}">
        <p14:creationId xmlns:p14="http://schemas.microsoft.com/office/powerpoint/2010/main" val="89517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Mental Health Needs are High and Unmet</a:t>
            </a:r>
          </a:p>
        </p:txBody>
      </p:sp>
      <p:sp>
        <p:nvSpPr>
          <p:cNvPr id="6" name="TextBox 5"/>
          <p:cNvSpPr txBox="1"/>
          <p:nvPr/>
        </p:nvSpPr>
        <p:spPr>
          <a:xfrm>
            <a:off x="66675" y="714374"/>
            <a:ext cx="11753850" cy="590931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In 2019, approximately </a:t>
            </a:r>
            <a:r>
              <a:rPr lang="en-US" sz="2800" b="1" dirty="0">
                <a:solidFill>
                  <a:srgbClr val="FF0000"/>
                </a:solidFill>
                <a:latin typeface="Arial" panose="020B0604020202020204" pitchFamily="34" charset="0"/>
                <a:cs typeface="Arial" panose="020B0604020202020204" pitchFamily="34" charset="0"/>
              </a:rPr>
              <a:t>52 million </a:t>
            </a:r>
            <a:r>
              <a:rPr lang="en-US" sz="2800" b="1" dirty="0">
                <a:latin typeface="Arial" panose="020B0604020202020204" pitchFamily="34" charset="0"/>
                <a:cs typeface="Arial" panose="020B0604020202020204" pitchFamily="34" charset="0"/>
              </a:rPr>
              <a:t>adults in the US experienced some form of active mental illness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More than half did not receive any treatment</a:t>
            </a:r>
            <a:endParaRPr lang="en-US" sz="1400" b="1" dirty="0">
              <a:latin typeface="Arial" panose="020B0604020202020204" pitchFamily="34" charset="0"/>
              <a:cs typeface="Arial" panose="020B0604020202020204" pitchFamily="34" charset="0"/>
            </a:endParaRPr>
          </a:p>
          <a:p>
            <a:pPr marL="914400" lvl="1"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solidFill>
                  <a:srgbClr val="FF0000"/>
                </a:solidFill>
                <a:latin typeface="Arial" panose="020B0604020202020204" pitchFamily="34" charset="0"/>
                <a:cs typeface="Arial" panose="020B0604020202020204" pitchFamily="34" charset="0"/>
              </a:rPr>
              <a:t>20 million adults </a:t>
            </a:r>
            <a:r>
              <a:rPr lang="en-US" sz="2800" b="1" dirty="0">
                <a:latin typeface="Arial" panose="020B0604020202020204" pitchFamily="34" charset="0"/>
                <a:cs typeface="Arial" panose="020B0604020202020204" pitchFamily="34" charset="0"/>
              </a:rPr>
              <a:t>had an active substance use disorder</a:t>
            </a:r>
          </a:p>
          <a:p>
            <a:pPr marL="914400" lvl="1" indent="-457200">
              <a:buFont typeface="Wingdings" panose="05000000000000000000" pitchFamily="2" charset="2"/>
              <a:buChar char="q"/>
            </a:pPr>
            <a:endParaRPr lang="en-US" sz="1400" b="1" dirty="0">
              <a:latin typeface="Arial" panose="020B0604020202020204" pitchFamily="34" charset="0"/>
              <a:cs typeface="Arial" panose="020B0604020202020204" pitchFamily="34" charset="0"/>
            </a:endParaRPr>
          </a:p>
          <a:p>
            <a:pPr marL="914400" lvl="1"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9 out of 10 did not receive any treatment</a:t>
            </a: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solidFill>
                  <a:srgbClr val="FF0000"/>
                </a:solidFill>
                <a:latin typeface="Arial" panose="020B0604020202020204" pitchFamily="34" charset="0"/>
                <a:cs typeface="Arial" panose="020B0604020202020204" pitchFamily="34" charset="0"/>
              </a:rPr>
              <a:t>Many barriers </a:t>
            </a:r>
            <a:r>
              <a:rPr lang="en-US" sz="2800" b="1" dirty="0">
                <a:latin typeface="Arial" panose="020B0604020202020204" pitchFamily="34" charset="0"/>
                <a:cs typeface="Arial" panose="020B0604020202020204" pitchFamily="34" charset="0"/>
              </a:rPr>
              <a:t>to traditional SUD treatments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Access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Availability</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Affordability</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Acceptability</a:t>
            </a:r>
          </a:p>
        </p:txBody>
      </p:sp>
    </p:spTree>
    <p:extLst>
      <p:ext uri="{BB962C8B-B14F-4D97-AF65-F5344CB8AC3E}">
        <p14:creationId xmlns:p14="http://schemas.microsoft.com/office/powerpoint/2010/main" val="301285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Next Steps for EMA</a:t>
            </a:r>
          </a:p>
        </p:txBody>
      </p:sp>
      <p:sp>
        <p:nvSpPr>
          <p:cNvPr id="7" name="TextBox 6">
            <a:extLst>
              <a:ext uri="{FF2B5EF4-FFF2-40B4-BE49-F238E27FC236}">
                <a16:creationId xmlns:a16="http://schemas.microsoft.com/office/drawing/2014/main" id="{6C613BAB-12F4-4A11-B2A6-B98FAEB6B5CD}"/>
              </a:ext>
            </a:extLst>
          </p:cNvPr>
          <p:cNvSpPr txBox="1"/>
          <p:nvPr/>
        </p:nvSpPr>
        <p:spPr>
          <a:xfrm>
            <a:off x="14518" y="676275"/>
            <a:ext cx="12178512" cy="6001643"/>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More feature engineering (max, variability, date/date/time, patterning)</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Sparse models</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Fewer items</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Less frequent</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LASSO</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Simulations of Active Learning</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But we really want more passive sensing models</a:t>
            </a:r>
          </a:p>
        </p:txBody>
      </p:sp>
    </p:spTree>
    <p:extLst>
      <p:ext uri="{BB962C8B-B14F-4D97-AF65-F5344CB8AC3E}">
        <p14:creationId xmlns:p14="http://schemas.microsoft.com/office/powerpoint/2010/main" val="270704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11536"/>
            <a:ext cx="12192000" cy="5939692"/>
          </a:xfrm>
          <a:prstGeom prst="rect">
            <a:avLst/>
          </a:prstGeom>
        </p:spPr>
      </p:pic>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My GPS History</a:t>
            </a:r>
          </a:p>
        </p:txBody>
      </p:sp>
    </p:spTree>
    <p:extLst>
      <p:ext uri="{BB962C8B-B14F-4D97-AF65-F5344CB8AC3E}">
        <p14:creationId xmlns:p14="http://schemas.microsoft.com/office/powerpoint/2010/main" val="801687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81276" y="625381"/>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9525" y="856999"/>
            <a:ext cx="12172950" cy="6010275"/>
          </a:xfrm>
          <a:prstGeom prst="rect">
            <a:avLst/>
          </a:prstGeom>
        </p:spPr>
      </p:pic>
      <p:sp>
        <p:nvSpPr>
          <p:cNvPr id="8" name="TextBox 7"/>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My GPS History</a:t>
            </a:r>
          </a:p>
        </p:txBody>
      </p:sp>
    </p:spTree>
    <p:extLst>
      <p:ext uri="{BB962C8B-B14F-4D97-AF65-F5344CB8AC3E}">
        <p14:creationId xmlns:p14="http://schemas.microsoft.com/office/powerpoint/2010/main" val="44297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66663"/>
            <a:ext cx="12192000" cy="5990951"/>
          </a:xfrm>
          <a:prstGeom prst="rect">
            <a:avLst/>
          </a:prstGeom>
        </p:spPr>
      </p:pic>
      <p:cxnSp>
        <p:nvCxnSpPr>
          <p:cNvPr id="5" name="Straight Connector 4"/>
          <p:cNvCxnSpPr/>
          <p:nvPr/>
        </p:nvCxnSpPr>
        <p:spPr>
          <a:xfrm flipV="1">
            <a:off x="181276" y="625381"/>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My GPS History</a:t>
            </a:r>
          </a:p>
        </p:txBody>
      </p:sp>
      <p:sp>
        <p:nvSpPr>
          <p:cNvPr id="2" name="Rectangle 1">
            <a:extLst>
              <a:ext uri="{FF2B5EF4-FFF2-40B4-BE49-F238E27FC236}">
                <a16:creationId xmlns:a16="http://schemas.microsoft.com/office/drawing/2014/main" id="{42FCA670-4D25-45C1-BDE2-C6F02DFD5898}"/>
              </a:ext>
            </a:extLst>
          </p:cNvPr>
          <p:cNvSpPr/>
          <p:nvPr/>
        </p:nvSpPr>
        <p:spPr>
          <a:xfrm rot="-2520000">
            <a:off x="6079101" y="3491920"/>
            <a:ext cx="1220077" cy="289560"/>
          </a:xfrm>
          <a:prstGeom prst="rect">
            <a:avLst/>
          </a:prstGeom>
          <a:solidFill>
            <a:srgbClr val="AAD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A6D9BD-3AB3-42AA-BCFB-A1300125C337}"/>
              </a:ext>
            </a:extLst>
          </p:cNvPr>
          <p:cNvSpPr/>
          <p:nvPr/>
        </p:nvSpPr>
        <p:spPr>
          <a:xfrm rot="-1860000">
            <a:off x="6017407" y="3689417"/>
            <a:ext cx="706120" cy="223520"/>
          </a:xfrm>
          <a:prstGeom prst="rect">
            <a:avLst/>
          </a:prstGeom>
          <a:solidFill>
            <a:srgbClr val="AAD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153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63734"/>
            <a:ext cx="12192000" cy="5996800"/>
          </a:xfrm>
          <a:prstGeom prst="rect">
            <a:avLst/>
          </a:prstGeom>
        </p:spPr>
      </p:pic>
      <p:cxnSp>
        <p:nvCxnSpPr>
          <p:cNvPr id="5" name="Straight Connector 4"/>
          <p:cNvCxnSpPr/>
          <p:nvPr/>
        </p:nvCxnSpPr>
        <p:spPr>
          <a:xfrm flipV="1">
            <a:off x="181276" y="625381"/>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My GPS History</a:t>
            </a:r>
          </a:p>
        </p:txBody>
      </p:sp>
    </p:spTree>
    <p:extLst>
      <p:ext uri="{BB962C8B-B14F-4D97-AF65-F5344CB8AC3E}">
        <p14:creationId xmlns:p14="http://schemas.microsoft.com/office/powerpoint/2010/main" val="3721338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And you can imagine my smartphone communications.........</a:t>
            </a:r>
          </a:p>
        </p:txBody>
      </p:sp>
      <p:pic>
        <p:nvPicPr>
          <p:cNvPr id="9" name="Picture 8"/>
          <p:cNvPicPr>
            <a:picLocks noChangeAspect="1"/>
          </p:cNvPicPr>
          <p:nvPr/>
        </p:nvPicPr>
        <p:blipFill>
          <a:blip r:embed="rId2"/>
          <a:stretch>
            <a:fillRect/>
          </a:stretch>
        </p:blipFill>
        <p:spPr>
          <a:xfrm>
            <a:off x="2318566" y="676276"/>
            <a:ext cx="5633740" cy="6167010"/>
          </a:xfrm>
          <a:prstGeom prst="rect">
            <a:avLst/>
          </a:prstGeom>
        </p:spPr>
      </p:pic>
    </p:spTree>
    <p:extLst>
      <p:ext uri="{BB962C8B-B14F-4D97-AF65-F5344CB8AC3E}">
        <p14:creationId xmlns:p14="http://schemas.microsoft.com/office/powerpoint/2010/main" val="283180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Our Intuition: Context is Critical</a:t>
            </a:r>
          </a:p>
        </p:txBody>
      </p:sp>
      <p:sp>
        <p:nvSpPr>
          <p:cNvPr id="6" name="TextBox 5"/>
          <p:cNvSpPr txBox="1"/>
          <p:nvPr/>
        </p:nvSpPr>
        <p:spPr>
          <a:xfrm>
            <a:off x="47625" y="742949"/>
            <a:ext cx="11753850" cy="2246769"/>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Within person change (all raw sensing data)</a:t>
            </a:r>
          </a:p>
          <a:p>
            <a:pPr marL="457200" indent="-457200">
              <a:buFont typeface="Wingdings" panose="05000000000000000000" pitchFamily="2" charset="2"/>
              <a:buChar char="ü"/>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Contextualized GPS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Contextualized Voice and SMS Communication</a:t>
            </a:r>
          </a:p>
        </p:txBody>
      </p:sp>
    </p:spTree>
    <p:extLst>
      <p:ext uri="{BB962C8B-B14F-4D97-AF65-F5344CB8AC3E}">
        <p14:creationId xmlns:p14="http://schemas.microsoft.com/office/powerpoint/2010/main" val="72626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Context is Critical</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E6631B0E-1E8B-4603-8884-910558A09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040" y="727118"/>
            <a:ext cx="5325523" cy="6130882"/>
          </a:xfrm>
          <a:prstGeom prst="rect">
            <a:avLst/>
          </a:prstGeom>
        </p:spPr>
      </p:pic>
    </p:spTree>
    <p:extLst>
      <p:ext uri="{BB962C8B-B14F-4D97-AF65-F5344CB8AC3E}">
        <p14:creationId xmlns:p14="http://schemas.microsoft.com/office/powerpoint/2010/main" val="1828514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Contextualized GPS</a:t>
            </a:r>
          </a:p>
        </p:txBody>
      </p:sp>
      <p:pic>
        <p:nvPicPr>
          <p:cNvPr id="8" name="Picture 7">
            <a:extLst>
              <a:ext uri="{FF2B5EF4-FFF2-40B4-BE49-F238E27FC236}">
                <a16:creationId xmlns:a16="http://schemas.microsoft.com/office/drawing/2014/main" id="{053CC25F-ACB7-4D6F-968C-E1D1BC9048D0}"/>
              </a:ext>
            </a:extLst>
          </p:cNvPr>
          <p:cNvPicPr>
            <a:picLocks noChangeAspect="1"/>
          </p:cNvPicPr>
          <p:nvPr/>
        </p:nvPicPr>
        <p:blipFill>
          <a:blip r:embed="rId3"/>
          <a:stretch>
            <a:fillRect/>
          </a:stretch>
        </p:blipFill>
        <p:spPr>
          <a:xfrm>
            <a:off x="8048847" y="0"/>
            <a:ext cx="4143153" cy="6826246"/>
          </a:xfrm>
          <a:prstGeom prst="rect">
            <a:avLst/>
          </a:prstGeom>
        </p:spPr>
      </p:pic>
    </p:spTree>
    <p:extLst>
      <p:ext uri="{BB962C8B-B14F-4D97-AF65-F5344CB8AC3E}">
        <p14:creationId xmlns:p14="http://schemas.microsoft.com/office/powerpoint/2010/main" val="223766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Contextualized GPS</a:t>
            </a:r>
          </a:p>
        </p:txBody>
      </p:sp>
      <p:sp>
        <p:nvSpPr>
          <p:cNvPr id="6" name="TextBox 5"/>
          <p:cNvSpPr txBox="1"/>
          <p:nvPr/>
        </p:nvSpPr>
        <p:spPr>
          <a:xfrm>
            <a:off x="47625" y="742949"/>
            <a:ext cx="11753850" cy="6001643"/>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Type of Place:</a:t>
            </a:r>
          </a:p>
          <a:p>
            <a:r>
              <a:rPr lang="en-US" sz="2400" b="1" dirty="0">
                <a:latin typeface="Arial" panose="020B0604020202020204" pitchFamily="34" charset="0"/>
                <a:cs typeface="Arial" panose="020B0604020202020204" pitchFamily="34" charset="0"/>
              </a:rPr>
              <a:t>		Home					Work	</a:t>
            </a:r>
          </a:p>
          <a:p>
            <a:r>
              <a:rPr lang="en-US" sz="2400" b="1" dirty="0">
                <a:latin typeface="Arial" panose="020B0604020202020204" pitchFamily="34" charset="0"/>
                <a:cs typeface="Arial" panose="020B0604020202020204" pitchFamily="34" charset="0"/>
              </a:rPr>
              <a:t>		Home of Friend			Home of Family Member</a:t>
            </a:r>
          </a:p>
          <a:p>
            <a:r>
              <a:rPr lang="en-US" sz="2400" b="1" dirty="0">
                <a:latin typeface="Arial" panose="020B0604020202020204" pitchFamily="34" charset="0"/>
                <a:cs typeface="Arial" panose="020B0604020202020204" pitchFamily="34" charset="0"/>
              </a:rPr>
              <a:t>		Liquor Store 			Coffee Shop/Cafe </a:t>
            </a:r>
          </a:p>
          <a:p>
            <a:r>
              <a:rPr lang="en-US" sz="2400" b="1" dirty="0">
                <a:latin typeface="Arial" panose="020B0604020202020204" pitchFamily="34" charset="0"/>
                <a:cs typeface="Arial" panose="020B0604020202020204" pitchFamily="34" charset="0"/>
              </a:rPr>
              <a:t>		Restaurant				Park</a:t>
            </a:r>
            <a:endParaRPr lang="en-US" sz="2400" b="1" dirty="0">
              <a:solidFill>
                <a:srgbClr val="FF0000"/>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	Bar					Gym/Fitness center		</a:t>
            </a:r>
          </a:p>
          <a:p>
            <a:r>
              <a:rPr lang="en-US" sz="2400" b="1" dirty="0">
                <a:latin typeface="Arial" panose="020B0604020202020204" pitchFamily="34" charset="0"/>
                <a:cs typeface="Arial" panose="020B0604020202020204" pitchFamily="34" charset="0"/>
              </a:rPr>
              <a:t>		AA/Recovery Meeting	</a:t>
            </a:r>
          </a:p>
          <a:p>
            <a:endParaRPr lang="en-US" sz="24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Alcohol context:</a:t>
            </a:r>
          </a:p>
          <a:p>
            <a:r>
              <a:rPr lang="en-US" sz="2400" b="1" dirty="0">
                <a:latin typeface="Arial" panose="020B0604020202020204" pitchFamily="34" charset="0"/>
                <a:cs typeface="Arial" panose="020B0604020202020204" pitchFamily="34" charset="0"/>
              </a:rPr>
              <a:t>		I’ve drank alcohol here before</a:t>
            </a:r>
          </a:p>
          <a:p>
            <a:r>
              <a:rPr lang="en-US" sz="2400" b="1" dirty="0">
                <a:latin typeface="Arial" panose="020B0604020202020204" pitchFamily="34" charset="0"/>
                <a:cs typeface="Arial" panose="020B0604020202020204" pitchFamily="34" charset="0"/>
              </a:rPr>
              <a:t>		Alcohol is available here</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This place is generally:</a:t>
            </a:r>
          </a:p>
          <a:p>
            <a:r>
              <a:rPr lang="en-US" sz="2400" b="1" dirty="0">
                <a:latin typeface="Arial" panose="020B0604020202020204" pitchFamily="34" charset="0"/>
                <a:cs typeface="Arial" panose="020B0604020202020204" pitchFamily="34" charset="0"/>
              </a:rPr>
              <a:t>	Pleasant     Unpleasant     Mixed     Neutral</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This place is	:</a:t>
            </a:r>
          </a:p>
          <a:p>
            <a:r>
              <a:rPr lang="en-US" sz="2400" b="1" dirty="0">
                <a:latin typeface="Arial" panose="020B0604020202020204" pitchFamily="34" charset="0"/>
                <a:cs typeface="Arial" panose="020B0604020202020204" pitchFamily="34" charset="0"/>
              </a:rPr>
              <a:t>	High risk	Moderate Risk	Low risk	No risk</a:t>
            </a:r>
          </a:p>
        </p:txBody>
      </p:sp>
    </p:spTree>
    <p:extLst>
      <p:ext uri="{BB962C8B-B14F-4D97-AF65-F5344CB8AC3E}">
        <p14:creationId xmlns:p14="http://schemas.microsoft.com/office/powerpoint/2010/main" val="3688334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3052BC-FFED-4C62-A557-235298E1E06D}"/>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4E3BBF-046B-4428-B764-73518EEDBC18}"/>
              </a:ext>
            </a:extLst>
          </p:cNvPr>
          <p:cNvSpPr txBox="1"/>
          <p:nvPr/>
        </p:nvSpPr>
        <p:spPr>
          <a:xfrm>
            <a:off x="66675" y="38099"/>
            <a:ext cx="11887200" cy="553998"/>
          </a:xfrm>
          <a:prstGeom prst="rect">
            <a:avLst/>
          </a:prstGeom>
          <a:noFill/>
        </p:spPr>
        <p:txBody>
          <a:bodyPr wrap="square" rtlCol="0">
            <a:spAutoFit/>
          </a:bodyPr>
          <a:lstStyle/>
          <a:p>
            <a:r>
              <a:rPr lang="en-US" sz="3000" b="1" dirty="0">
                <a:solidFill>
                  <a:srgbClr val="00B050"/>
                </a:solidFill>
                <a:latin typeface="Arial" panose="020B0604020202020204" pitchFamily="34" charset="0"/>
                <a:cs typeface="Arial" panose="020B0604020202020204" pitchFamily="34" charset="0"/>
              </a:rPr>
              <a:t>Digital Therapeutics (</a:t>
            </a:r>
            <a:r>
              <a:rPr lang="en-US" sz="3000" b="1" dirty="0" err="1">
                <a:solidFill>
                  <a:srgbClr val="00B050"/>
                </a:solidFill>
                <a:latin typeface="Arial" panose="020B0604020202020204" pitchFamily="34" charset="0"/>
                <a:cs typeface="Arial" panose="020B0604020202020204" pitchFamily="34" charset="0"/>
              </a:rPr>
              <a:t>DTx</a:t>
            </a:r>
            <a:r>
              <a:rPr lang="en-US" sz="3000" b="1" dirty="0">
                <a:solidFill>
                  <a:srgbClr val="00B050"/>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B0E428F7-A3C8-4E1B-8B33-E10D0A1B8C71}"/>
              </a:ext>
            </a:extLst>
          </p:cNvPr>
          <p:cNvSpPr/>
          <p:nvPr/>
        </p:nvSpPr>
        <p:spPr>
          <a:xfrm>
            <a:off x="15878" y="710025"/>
            <a:ext cx="12176122" cy="6124754"/>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Digital therapeutics are software programs or "apps" that are designed to prevent, manage, or treat disease, including mental illness.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Can augment mental health services to address barriers</a:t>
            </a:r>
          </a:p>
          <a:p>
            <a:pPr marL="800100" lvl="1" indent="-342900">
              <a:buFont typeface="Wingdings" panose="05000000000000000000" pitchFamily="2" charset="2"/>
              <a:buChar char="q"/>
            </a:pPr>
            <a:r>
              <a:rPr lang="en-US" sz="2800" b="1" dirty="0">
                <a:latin typeface="Arial" panose="020B0604020202020204" pitchFamily="34" charset="0"/>
                <a:cs typeface="Arial" panose="020B0604020202020204" pitchFamily="34" charset="0"/>
              </a:rPr>
              <a:t>Accessible anywhere</a:t>
            </a:r>
          </a:p>
          <a:p>
            <a:pPr marL="800100" lvl="1" indent="-3429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r>
              <a:rPr lang="en-US" sz="2800" b="1" dirty="0">
                <a:latin typeface="Arial" panose="020B0604020202020204" pitchFamily="34" charset="0"/>
                <a:cs typeface="Arial" panose="020B0604020202020204" pitchFamily="34" charset="0"/>
              </a:rPr>
              <a:t>Available 24/7</a:t>
            </a:r>
          </a:p>
          <a:p>
            <a:pPr marL="800100" lvl="1" indent="-3429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r>
              <a:rPr lang="en-US" sz="2800" b="1" dirty="0">
                <a:latin typeface="Arial" panose="020B0604020202020204" pitchFamily="34" charset="0"/>
                <a:cs typeface="Arial" panose="020B0604020202020204" pitchFamily="34" charset="0"/>
              </a:rPr>
              <a:t>Highly scalable (affordable?)</a:t>
            </a:r>
          </a:p>
          <a:p>
            <a:pPr marL="800100" lvl="1" indent="-3429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r>
              <a:rPr lang="en-US" sz="2800" b="1" dirty="0">
                <a:latin typeface="Arial" panose="020B0604020202020204" pitchFamily="34" charset="0"/>
                <a:cs typeface="Arial" panose="020B0604020202020204" pitchFamily="34" charset="0"/>
              </a:rPr>
              <a:t>Acceptable?</a:t>
            </a:r>
          </a:p>
          <a:p>
            <a:pPr marL="800100" lvl="1" indent="-3429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r>
              <a:rPr lang="en-US" sz="2800" b="1" dirty="0">
                <a:latin typeface="Arial" panose="020B0604020202020204" pitchFamily="34" charset="0"/>
                <a:cs typeface="Arial" panose="020B0604020202020204" pitchFamily="34" charset="0"/>
              </a:rPr>
              <a:t>Effective!</a:t>
            </a:r>
          </a:p>
        </p:txBody>
      </p:sp>
    </p:spTree>
    <p:extLst>
      <p:ext uri="{BB962C8B-B14F-4D97-AF65-F5344CB8AC3E}">
        <p14:creationId xmlns:p14="http://schemas.microsoft.com/office/powerpoint/2010/main" val="3203602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Contextualized Voice and SMS</a:t>
            </a:r>
          </a:p>
        </p:txBody>
      </p:sp>
      <p:sp>
        <p:nvSpPr>
          <p:cNvPr id="6" name="TextBox 5"/>
          <p:cNvSpPr txBox="1"/>
          <p:nvPr/>
        </p:nvSpPr>
        <p:spPr>
          <a:xfrm>
            <a:off x="47625" y="742949"/>
            <a:ext cx="11753850" cy="6186309"/>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Have you </a:t>
            </a:r>
            <a:r>
              <a:rPr lang="en-US" sz="2400" b="1" u="sng" dirty="0">
                <a:solidFill>
                  <a:srgbClr val="0070C0"/>
                </a:solidFill>
                <a:latin typeface="Arial" panose="020B0604020202020204" pitchFamily="34" charset="0"/>
                <a:cs typeface="Arial" panose="020B0604020202020204" pitchFamily="34" charset="0"/>
              </a:rPr>
              <a:t>drank alcohol </a:t>
            </a:r>
            <a:r>
              <a:rPr lang="en-US" sz="2400" b="1" dirty="0">
                <a:solidFill>
                  <a:srgbClr val="0070C0"/>
                </a:solidFill>
                <a:latin typeface="Arial" panose="020B0604020202020204" pitchFamily="34" charset="0"/>
                <a:cs typeface="Arial" panose="020B0604020202020204" pitchFamily="34" charset="0"/>
              </a:rPr>
              <a:t>with this person?    </a:t>
            </a:r>
          </a:p>
          <a:p>
            <a:r>
              <a:rPr lang="en-US" sz="2400" b="1" dirty="0">
                <a:latin typeface="Arial" panose="020B0604020202020204" pitchFamily="34" charset="0"/>
                <a:cs typeface="Arial" panose="020B0604020202020204" pitchFamily="34" charset="0"/>
              </a:rPr>
              <a:t>	Never/Almost Never    Occasionally    Almost Always/Always</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What is their </a:t>
            </a:r>
            <a:r>
              <a:rPr lang="en-US" sz="2400" b="1" u="sng" dirty="0">
                <a:solidFill>
                  <a:srgbClr val="0070C0"/>
                </a:solidFill>
                <a:latin typeface="Arial" panose="020B0604020202020204" pitchFamily="34" charset="0"/>
                <a:cs typeface="Arial" panose="020B0604020202020204" pitchFamily="34" charset="0"/>
              </a:rPr>
              <a:t>drinking status</a:t>
            </a:r>
            <a:r>
              <a:rPr lang="en-US" sz="2400" b="1" dirty="0">
                <a:solidFill>
                  <a:srgbClr val="0070C0"/>
                </a:solidFill>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Drinker    Non-Drinker    Don’t Know</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Would you expect them to </a:t>
            </a:r>
            <a:r>
              <a:rPr lang="en-US" sz="2400" b="1" u="sng" dirty="0">
                <a:solidFill>
                  <a:srgbClr val="0070C0"/>
                </a:solidFill>
                <a:latin typeface="Arial" panose="020B0604020202020204" pitchFamily="34" charset="0"/>
                <a:cs typeface="Arial" panose="020B0604020202020204" pitchFamily="34" charset="0"/>
              </a:rPr>
              <a:t>drink in your presence</a:t>
            </a:r>
            <a:r>
              <a:rPr lang="en-US" sz="2400" b="1" dirty="0">
                <a:solidFill>
                  <a:srgbClr val="0070C0"/>
                </a:solidFill>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Yes        Uncertain        No</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Are </a:t>
            </a:r>
            <a:r>
              <a:rPr lang="en-US" sz="2400" b="1" u="sng" dirty="0">
                <a:solidFill>
                  <a:srgbClr val="0070C0"/>
                </a:solidFill>
                <a:latin typeface="Arial" panose="020B0604020202020204" pitchFamily="34" charset="0"/>
                <a:cs typeface="Arial" panose="020B0604020202020204" pitchFamily="34" charset="0"/>
              </a:rPr>
              <a:t>they currently in recovery </a:t>
            </a:r>
            <a:r>
              <a:rPr lang="en-US" sz="2400" b="1" dirty="0">
                <a:solidFill>
                  <a:srgbClr val="0070C0"/>
                </a:solidFill>
                <a:latin typeface="Arial" panose="020B0604020202020204" pitchFamily="34" charset="0"/>
                <a:cs typeface="Arial" panose="020B0604020202020204" pitchFamily="34" charset="0"/>
              </a:rPr>
              <a:t>from alcohol/other substances?  </a:t>
            </a:r>
          </a:p>
          <a:p>
            <a:r>
              <a:rPr lang="en-US" sz="2400" b="1" dirty="0">
                <a:latin typeface="Arial" panose="020B0604020202020204" pitchFamily="34" charset="0"/>
                <a:cs typeface="Arial" panose="020B0604020202020204" pitchFamily="34" charset="0"/>
              </a:rPr>
              <a:t>	Yes         No        Don’t Know</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Do they know about </a:t>
            </a:r>
            <a:r>
              <a:rPr lang="en-US" sz="2400" b="1" u="sng" dirty="0">
                <a:solidFill>
                  <a:srgbClr val="0070C0"/>
                </a:solidFill>
                <a:latin typeface="Arial" panose="020B0604020202020204" pitchFamily="34" charset="0"/>
                <a:cs typeface="Arial" panose="020B0604020202020204" pitchFamily="34" charset="0"/>
              </a:rPr>
              <a:t>your recovery </a:t>
            </a:r>
            <a:r>
              <a:rPr lang="en-US" sz="2400" b="1" dirty="0">
                <a:solidFill>
                  <a:srgbClr val="0070C0"/>
                </a:solidFill>
                <a:latin typeface="Arial" panose="020B0604020202020204" pitchFamily="34" charset="0"/>
                <a:cs typeface="Arial" panose="020B0604020202020204" pitchFamily="34" charset="0"/>
              </a:rPr>
              <a:t>goals and if so are they supportive? </a:t>
            </a:r>
          </a:p>
          <a:p>
            <a:r>
              <a:rPr lang="en-US" sz="2400" b="1" dirty="0">
                <a:latin typeface="Arial" panose="020B0604020202020204" pitchFamily="34" charset="0"/>
                <a:cs typeface="Arial" panose="020B0604020202020204" pitchFamily="34" charset="0"/>
              </a:rPr>
              <a:t>	Don’t Know   or   Supportive      Unsupportive       Mixed      Neutral   </a:t>
            </a:r>
          </a:p>
          <a:p>
            <a:endParaRPr lang="en-US" sz="1200" b="1"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Are your </a:t>
            </a:r>
            <a:r>
              <a:rPr lang="en-US" sz="2400" b="1" u="sng" dirty="0">
                <a:solidFill>
                  <a:srgbClr val="0070C0"/>
                </a:solidFill>
                <a:latin typeface="Arial" panose="020B0604020202020204" pitchFamily="34" charset="0"/>
                <a:cs typeface="Arial" panose="020B0604020202020204" pitchFamily="34" charset="0"/>
              </a:rPr>
              <a:t>experiences with this person </a:t>
            </a:r>
            <a:r>
              <a:rPr lang="en-US" sz="2400" b="1" dirty="0">
                <a:solidFill>
                  <a:srgbClr val="0070C0"/>
                </a:solidFill>
                <a:latin typeface="Arial" panose="020B0604020202020204" pitchFamily="34" charset="0"/>
                <a:cs typeface="Arial" panose="020B0604020202020204" pitchFamily="34" charset="0"/>
              </a:rPr>
              <a:t>typically…</a:t>
            </a:r>
          </a:p>
          <a:p>
            <a:r>
              <a:rPr lang="en-US" sz="2400" b="1" dirty="0">
                <a:latin typeface="Arial" panose="020B0604020202020204" pitchFamily="34" charset="0"/>
                <a:cs typeface="Arial" panose="020B0604020202020204" pitchFamily="34" charset="0"/>
              </a:rPr>
              <a:t>	Pleasant     Unpleasant      Mixed   or     Neutral?</a:t>
            </a:r>
          </a:p>
          <a:p>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a:latin typeface="Arial" panose="020B0604020202020204" pitchFamily="34" charset="0"/>
                <a:cs typeface="Arial" panose="020B0604020202020204" pitchFamily="34" charset="0"/>
              </a:rPr>
              <a:t>Can link contacts context to location of homes of friends/family</a:t>
            </a:r>
          </a:p>
        </p:txBody>
      </p:sp>
    </p:spTree>
    <p:extLst>
      <p:ext uri="{BB962C8B-B14F-4D97-AF65-F5344CB8AC3E}">
        <p14:creationId xmlns:p14="http://schemas.microsoft.com/office/powerpoint/2010/main" val="2865180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Baseline Feature Engineering for GPS</a:t>
            </a:r>
          </a:p>
        </p:txBody>
      </p:sp>
      <p:sp>
        <p:nvSpPr>
          <p:cNvPr id="6" name="TextBox 5"/>
          <p:cNvSpPr txBox="1"/>
          <p:nvPr/>
        </p:nvSpPr>
        <p:spPr>
          <a:xfrm>
            <a:off x="14518" y="676275"/>
            <a:ext cx="12178512" cy="2308324"/>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Focus on recent past experiences (6, 12, 24, 48, 72, 168 hours)</a:t>
            </a:r>
          </a:p>
          <a:p>
            <a:pPr marL="342900" indent="-342900">
              <a:buFont typeface="Wingdings" panose="05000000000000000000" pitchFamily="2" charset="2"/>
              <a:buChar char="ü"/>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Raw scores and change scores (from baseline)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Time spent at important places (</a:t>
            </a:r>
            <a:r>
              <a:rPr lang="en-US" sz="2400" b="1" dirty="0" err="1">
                <a:latin typeface="Arial" panose="020B0604020202020204" pitchFamily="34" charset="0"/>
                <a:cs typeface="Arial" panose="020B0604020202020204" pitchFamily="34" charset="0"/>
              </a:rPr>
              <a:t>e.g</a:t>
            </a:r>
            <a:r>
              <a:rPr lang="en-US" sz="2400" b="1" dirty="0">
                <a:latin typeface="Arial" panose="020B0604020202020204" pitchFamily="34" charset="0"/>
                <a:cs typeface="Arial" panose="020B0604020202020204" pitchFamily="34" charset="0"/>
              </a:rPr>
              <a:t>, alcohol present, drank at location in past, risky, unpleasant)</a:t>
            </a:r>
          </a:p>
        </p:txBody>
      </p:sp>
    </p:spTree>
    <p:extLst>
      <p:ext uri="{BB962C8B-B14F-4D97-AF65-F5344CB8AC3E}">
        <p14:creationId xmlns:p14="http://schemas.microsoft.com/office/powerpoint/2010/main" val="1924015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DBA09-94B9-4A49-8C30-1DAB7E513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918" y="753145"/>
            <a:ext cx="6096000" cy="6096000"/>
          </a:xfrm>
          <a:prstGeom prst="rect">
            <a:avLst/>
          </a:prstGeom>
        </p:spPr>
      </p:pic>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Contextualized GPS: 1 Day Window Duration</a:t>
            </a:r>
          </a:p>
        </p:txBody>
      </p:sp>
      <p:sp>
        <p:nvSpPr>
          <p:cNvPr id="10" name="Rectangle 9">
            <a:extLst>
              <a:ext uri="{FF2B5EF4-FFF2-40B4-BE49-F238E27FC236}">
                <a16:creationId xmlns:a16="http://schemas.microsoft.com/office/drawing/2014/main" id="{A43EC58A-7F80-4B95-A977-2F00D87F2ABB}"/>
              </a:ext>
            </a:extLst>
          </p:cNvPr>
          <p:cNvSpPr/>
          <p:nvPr/>
        </p:nvSpPr>
        <p:spPr>
          <a:xfrm>
            <a:off x="7117631" y="2350362"/>
            <a:ext cx="1630575"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AUC = .70</a:t>
            </a:r>
          </a:p>
        </p:txBody>
      </p:sp>
      <p:pic>
        <p:nvPicPr>
          <p:cNvPr id="8" name="Picture 7">
            <a:extLst>
              <a:ext uri="{FF2B5EF4-FFF2-40B4-BE49-F238E27FC236}">
                <a16:creationId xmlns:a16="http://schemas.microsoft.com/office/drawing/2014/main" id="{F5B30741-C766-4853-A62C-742ACCAB9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 y="762000"/>
            <a:ext cx="6096000" cy="6096000"/>
          </a:xfrm>
          <a:prstGeom prst="rect">
            <a:avLst/>
          </a:prstGeom>
        </p:spPr>
      </p:pic>
    </p:spTree>
    <p:extLst>
      <p:ext uri="{BB962C8B-B14F-4D97-AF65-F5344CB8AC3E}">
        <p14:creationId xmlns:p14="http://schemas.microsoft.com/office/powerpoint/2010/main" val="2818923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3" name="Table 3">
            <a:extLst>
              <a:ext uri="{FF2B5EF4-FFF2-40B4-BE49-F238E27FC236}">
                <a16:creationId xmlns:a16="http://schemas.microsoft.com/office/drawing/2014/main" id="{B12E0D60-C7BC-4FEA-8FB0-4B7C13D07B83}"/>
              </a:ext>
            </a:extLst>
          </p:cNvPr>
          <p:cNvGraphicFramePr>
            <a:graphicFrameLocks noGrp="1"/>
          </p:cNvGraphicFramePr>
          <p:nvPr>
            <p:extLst>
              <p:ext uri="{D42A27DB-BD31-4B8C-83A1-F6EECF244321}">
                <p14:modId xmlns:p14="http://schemas.microsoft.com/office/powerpoint/2010/main" val="1988119761"/>
              </p:ext>
            </p:extLst>
          </p:nvPr>
        </p:nvGraphicFramePr>
        <p:xfrm>
          <a:off x="3289395" y="1386590"/>
          <a:ext cx="8127999" cy="2286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8841345"/>
                    </a:ext>
                  </a:extLst>
                </a:gridCol>
                <a:gridCol w="2709333">
                  <a:extLst>
                    <a:ext uri="{9D8B030D-6E8A-4147-A177-3AD203B41FA5}">
                      <a16:colId xmlns:a16="http://schemas.microsoft.com/office/drawing/2014/main" val="1708698327"/>
                    </a:ext>
                  </a:extLst>
                </a:gridCol>
                <a:gridCol w="2709333">
                  <a:extLst>
                    <a:ext uri="{9D8B030D-6E8A-4147-A177-3AD203B41FA5}">
                      <a16:colId xmlns:a16="http://schemas.microsoft.com/office/drawing/2014/main" val="188004805"/>
                    </a:ext>
                  </a:extLst>
                </a:gridCol>
              </a:tblGrid>
              <a:tr h="370840">
                <a:tc>
                  <a:txBody>
                    <a:bodyPr/>
                    <a:lstStyle/>
                    <a:p>
                      <a:endParaRPr lang="en-US" sz="4400" dirty="0">
                        <a:latin typeface="Arial" panose="020B0604020202020204" pitchFamily="34" charset="0"/>
                        <a:cs typeface="Arial" panose="020B0604020202020204" pitchFamily="34" charset="0"/>
                      </a:endParaRP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extLst>
                  <a:ext uri="{0D108BD9-81ED-4DB2-BD59-A6C34878D82A}">
                    <a16:rowId xmlns:a16="http://schemas.microsoft.com/office/drawing/2014/main" val="2286262968"/>
                  </a:ext>
                </a:extLst>
              </a:tr>
              <a:tr h="370840">
                <a:tc>
                  <a:txBody>
                    <a:bodyPr/>
                    <a:lstStyle/>
                    <a:p>
                      <a:r>
                        <a:rPr lang="en-US" sz="4400" dirty="0">
                          <a:latin typeface="Arial" panose="020B0604020202020204" pitchFamily="34" charset="0"/>
                          <a:cs typeface="Arial" panose="020B0604020202020204" pitchFamily="34" charset="0"/>
                        </a:rPr>
                        <a:t>No 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100,147</a:t>
                      </a:r>
                    </a:p>
                  </a:txBody>
                  <a:tcPr>
                    <a:solidFill>
                      <a:srgbClr val="92D050"/>
                    </a:solidFill>
                  </a:tcPr>
                </a:tc>
                <a:tc>
                  <a:txBody>
                    <a:bodyPr/>
                    <a:lstStyle/>
                    <a:p>
                      <a:pPr algn="r"/>
                      <a:r>
                        <a:rPr lang="en-US" sz="4400" dirty="0">
                          <a:latin typeface="Arial" panose="020B0604020202020204" pitchFamily="34" charset="0"/>
                          <a:cs typeface="Arial" panose="020B0604020202020204" pitchFamily="34" charset="0"/>
                        </a:rPr>
                        <a:t>3,161</a:t>
                      </a:r>
                    </a:p>
                  </a:txBody>
                  <a:tcPr>
                    <a:solidFill>
                      <a:srgbClr val="FF0000"/>
                    </a:solidFill>
                  </a:tcPr>
                </a:tc>
                <a:extLst>
                  <a:ext uri="{0D108BD9-81ED-4DB2-BD59-A6C34878D82A}">
                    <a16:rowId xmlns:a16="http://schemas.microsoft.com/office/drawing/2014/main" val="3782801964"/>
                  </a:ext>
                </a:extLst>
              </a:tr>
              <a:tr h="370840">
                <a:tc>
                  <a:txBody>
                    <a:bodyPr/>
                    <a:lstStyle/>
                    <a:p>
                      <a:r>
                        <a:rPr lang="en-US" sz="4400" dirty="0">
                          <a:latin typeface="Arial" panose="020B0604020202020204" pitchFamily="34" charset="0"/>
                          <a:cs typeface="Arial" panose="020B0604020202020204" pitchFamily="34" charset="0"/>
                        </a:rPr>
                        <a:t>Lapse</a:t>
                      </a:r>
                    </a:p>
                  </a:txBody>
                  <a:tcPr>
                    <a:solidFill>
                      <a:schemeClr val="accent1"/>
                    </a:solidFill>
                  </a:tcPr>
                </a:tc>
                <a:tc>
                  <a:txBody>
                    <a:bodyPr/>
                    <a:lstStyle/>
                    <a:p>
                      <a:pPr algn="r"/>
                      <a:r>
                        <a:rPr lang="en-US" sz="4400" dirty="0">
                          <a:latin typeface="Arial" panose="020B0604020202020204" pitchFamily="34" charset="0"/>
                          <a:cs typeface="Arial" panose="020B0604020202020204" pitchFamily="34" charset="0"/>
                        </a:rPr>
                        <a:t>131,865</a:t>
                      </a:r>
                    </a:p>
                  </a:txBody>
                  <a:tcPr>
                    <a:solidFill>
                      <a:srgbClr val="FF0000"/>
                    </a:solidFill>
                  </a:tcPr>
                </a:tc>
                <a:tc>
                  <a:txBody>
                    <a:bodyPr/>
                    <a:lstStyle/>
                    <a:p>
                      <a:pPr algn="r"/>
                      <a:r>
                        <a:rPr lang="en-US" sz="4400" dirty="0">
                          <a:latin typeface="Arial" panose="020B0604020202020204" pitchFamily="34" charset="0"/>
                          <a:cs typeface="Arial" panose="020B0604020202020204" pitchFamily="34" charset="0"/>
                        </a:rPr>
                        <a:t>16,377</a:t>
                      </a:r>
                    </a:p>
                  </a:txBody>
                  <a:tcPr>
                    <a:solidFill>
                      <a:srgbClr val="92D050"/>
                    </a:solidFill>
                  </a:tcPr>
                </a:tc>
                <a:extLst>
                  <a:ext uri="{0D108BD9-81ED-4DB2-BD59-A6C34878D82A}">
                    <a16:rowId xmlns:a16="http://schemas.microsoft.com/office/drawing/2014/main" val="413729966"/>
                  </a:ext>
                </a:extLst>
              </a:tr>
            </a:tbl>
          </a:graphicData>
        </a:graphic>
      </p:graphicFrame>
      <p:sp>
        <p:nvSpPr>
          <p:cNvPr id="4" name="TextBox 3">
            <a:extLst>
              <a:ext uri="{FF2B5EF4-FFF2-40B4-BE49-F238E27FC236}">
                <a16:creationId xmlns:a16="http://schemas.microsoft.com/office/drawing/2014/main" id="{268B2315-1898-4018-A001-362E3056F73E}"/>
              </a:ext>
            </a:extLst>
          </p:cNvPr>
          <p:cNvSpPr txBox="1"/>
          <p:nvPr/>
        </p:nvSpPr>
        <p:spPr>
          <a:xfrm>
            <a:off x="7150303" y="749509"/>
            <a:ext cx="3134384"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Ground Truth</a:t>
            </a:r>
          </a:p>
        </p:txBody>
      </p:sp>
      <p:sp>
        <p:nvSpPr>
          <p:cNvPr id="9" name="TextBox 8">
            <a:extLst>
              <a:ext uri="{FF2B5EF4-FFF2-40B4-BE49-F238E27FC236}">
                <a16:creationId xmlns:a16="http://schemas.microsoft.com/office/drawing/2014/main" id="{58D36B3C-B833-4EF1-9C49-A2364ADF1C43}"/>
              </a:ext>
            </a:extLst>
          </p:cNvPr>
          <p:cNvSpPr txBox="1"/>
          <p:nvPr/>
        </p:nvSpPr>
        <p:spPr>
          <a:xfrm>
            <a:off x="826955" y="2311854"/>
            <a:ext cx="2441694" cy="1200329"/>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Model</a:t>
            </a:r>
          </a:p>
          <a:p>
            <a:r>
              <a:rPr lang="en-US" sz="3600" b="1" dirty="0">
                <a:latin typeface="Arial" panose="020B0604020202020204" pitchFamily="34" charset="0"/>
                <a:cs typeface="Arial" panose="020B0604020202020204" pitchFamily="34" charset="0"/>
              </a:rPr>
              <a:t>Prediction</a:t>
            </a:r>
          </a:p>
        </p:txBody>
      </p:sp>
      <p:sp>
        <p:nvSpPr>
          <p:cNvPr id="10" name="TextBox 9">
            <a:extLst>
              <a:ext uri="{FF2B5EF4-FFF2-40B4-BE49-F238E27FC236}">
                <a16:creationId xmlns:a16="http://schemas.microsoft.com/office/drawing/2014/main" id="{D54B9506-DFB2-49E6-AF1B-E1F1A77056A0}"/>
              </a:ext>
            </a:extLst>
          </p:cNvPr>
          <p:cNvSpPr txBox="1"/>
          <p:nvPr/>
        </p:nvSpPr>
        <p:spPr>
          <a:xfrm>
            <a:off x="4998" y="4233090"/>
            <a:ext cx="11657349" cy="230832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Sensitivity = 0.84</a:t>
            </a:r>
          </a:p>
          <a:p>
            <a:r>
              <a:rPr lang="en-US" sz="2400" b="1" dirty="0">
                <a:latin typeface="Arial" panose="020B0604020202020204" pitchFamily="34" charset="0"/>
                <a:cs typeface="Arial" panose="020B0604020202020204" pitchFamily="34" charset="0"/>
              </a:rPr>
              <a:t>Specificity = 0.43</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Balanced accuracy = .64</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Positive predictive value = 0.11 </a:t>
            </a:r>
          </a:p>
        </p:txBody>
      </p:sp>
      <p:sp>
        <p:nvSpPr>
          <p:cNvPr id="11" name="Rectangle 10">
            <a:extLst>
              <a:ext uri="{FF2B5EF4-FFF2-40B4-BE49-F238E27FC236}">
                <a16:creationId xmlns:a16="http://schemas.microsoft.com/office/drawing/2014/main" id="{7CBB1B75-C207-475A-A778-151F56D9597F}"/>
              </a:ext>
            </a:extLst>
          </p:cNvPr>
          <p:cNvSpPr/>
          <p:nvPr/>
        </p:nvSpPr>
        <p:spPr>
          <a:xfrm>
            <a:off x="10024419" y="6550223"/>
            <a:ext cx="2167581"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Optimal threshold = .16</a:t>
            </a:r>
          </a:p>
        </p:txBody>
      </p:sp>
      <p:sp>
        <p:nvSpPr>
          <p:cNvPr id="12" name="TextBox 11">
            <a:extLst>
              <a:ext uri="{FF2B5EF4-FFF2-40B4-BE49-F238E27FC236}">
                <a16:creationId xmlns:a16="http://schemas.microsoft.com/office/drawing/2014/main" id="{1EFD5BDE-5099-49AB-8C59-360059CC5C6B}"/>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Contextualized GPS: 1 Day Window Duration</a:t>
            </a:r>
          </a:p>
        </p:txBody>
      </p:sp>
    </p:spTree>
    <p:extLst>
      <p:ext uri="{BB962C8B-B14F-4D97-AF65-F5344CB8AC3E}">
        <p14:creationId xmlns:p14="http://schemas.microsoft.com/office/powerpoint/2010/main" val="2591669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Next Steps</a:t>
            </a:r>
          </a:p>
        </p:txBody>
      </p:sp>
      <p:sp>
        <p:nvSpPr>
          <p:cNvPr id="7" name="TextBox 6">
            <a:extLst>
              <a:ext uri="{FF2B5EF4-FFF2-40B4-BE49-F238E27FC236}">
                <a16:creationId xmlns:a16="http://schemas.microsoft.com/office/drawing/2014/main" id="{6C613BAB-12F4-4A11-B2A6-B98FAEB6B5CD}"/>
              </a:ext>
            </a:extLst>
          </p:cNvPr>
          <p:cNvSpPr txBox="1"/>
          <p:nvPr/>
        </p:nvSpPr>
        <p:spPr>
          <a:xfrm>
            <a:off x="14518" y="676275"/>
            <a:ext cx="12178512" cy="4524315"/>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Much more feature engineering (number visits, patterning, interactions with date/day/time)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Beyond places to tracks</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Passive detection of context</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Public map data</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Models that predict context</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Combine with other data streams</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Infrequent EMA (or EMA as needed)</a:t>
            </a:r>
          </a:p>
          <a:p>
            <a:pPr marL="800100" lvl="1" indent="-342900">
              <a:buFont typeface="Wingdings" panose="05000000000000000000" pitchFamily="2" charset="2"/>
              <a:buChar char="§"/>
            </a:pPr>
            <a:r>
              <a:rPr lang="en-US" sz="2400" b="1" dirty="0">
                <a:latin typeface="Arial" panose="020B0604020202020204" pitchFamily="34" charset="0"/>
                <a:cs typeface="Arial" panose="020B0604020202020204" pitchFamily="34" charset="0"/>
              </a:rPr>
              <a:t>Other passive data streams</a:t>
            </a:r>
          </a:p>
        </p:txBody>
      </p:sp>
    </p:spTree>
    <p:extLst>
      <p:ext uri="{BB962C8B-B14F-4D97-AF65-F5344CB8AC3E}">
        <p14:creationId xmlns:p14="http://schemas.microsoft.com/office/powerpoint/2010/main" val="1086457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Baseline Feature Engineering for Communications Logs</a:t>
            </a:r>
          </a:p>
        </p:txBody>
      </p:sp>
      <p:sp>
        <p:nvSpPr>
          <p:cNvPr id="6" name="TextBox 5"/>
          <p:cNvSpPr txBox="1"/>
          <p:nvPr/>
        </p:nvSpPr>
        <p:spPr>
          <a:xfrm>
            <a:off x="14518" y="676275"/>
            <a:ext cx="12178512" cy="2308324"/>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Focus on recent past experiences (6, 12, 24, 48, 72, 168 hours)</a:t>
            </a:r>
          </a:p>
          <a:p>
            <a:pPr marL="342900" indent="-342900">
              <a:buFont typeface="Wingdings" panose="05000000000000000000" pitchFamily="2" charset="2"/>
              <a:buChar char="ü"/>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Raw scores and change scores (from baseline)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Number of contacts and duration of contacts by context (e.g., supportive/unsupportive, drank past, drinker, recovery, pleasant)</a:t>
            </a:r>
          </a:p>
        </p:txBody>
      </p:sp>
    </p:spTree>
    <p:extLst>
      <p:ext uri="{BB962C8B-B14F-4D97-AF65-F5344CB8AC3E}">
        <p14:creationId xmlns:p14="http://schemas.microsoft.com/office/powerpoint/2010/main" val="2839318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Communications Logs: 1 Day from Very Early Stages</a:t>
            </a:r>
          </a:p>
        </p:txBody>
      </p:sp>
      <p:pic>
        <p:nvPicPr>
          <p:cNvPr id="9" name="Picture 8"/>
          <p:cNvPicPr>
            <a:picLocks noChangeAspect="1"/>
          </p:cNvPicPr>
          <p:nvPr/>
        </p:nvPicPr>
        <p:blipFill>
          <a:blip r:embed="rId3"/>
          <a:stretch>
            <a:fillRect/>
          </a:stretch>
        </p:blipFill>
        <p:spPr>
          <a:xfrm>
            <a:off x="21766" y="1404253"/>
            <a:ext cx="5486400" cy="5486400"/>
          </a:xfrm>
          <a:prstGeom prst="rect">
            <a:avLst/>
          </a:prstGeom>
        </p:spPr>
      </p:pic>
      <p:sp>
        <p:nvSpPr>
          <p:cNvPr id="11" name="TextBox 10">
            <a:extLst>
              <a:ext uri="{FF2B5EF4-FFF2-40B4-BE49-F238E27FC236}">
                <a16:creationId xmlns:a16="http://schemas.microsoft.com/office/drawing/2014/main" id="{289331C3-9E51-47DC-BCE3-4117233D8A07}"/>
              </a:ext>
            </a:extLst>
          </p:cNvPr>
          <p:cNvSpPr txBox="1"/>
          <p:nvPr/>
        </p:nvSpPr>
        <p:spPr>
          <a:xfrm>
            <a:off x="5700029" y="1920622"/>
            <a:ext cx="6030691" cy="3046988"/>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More feature engineering (patterns of contacts, interactions with date/day, time)</a:t>
            </a:r>
          </a:p>
          <a:p>
            <a:pPr marL="342900" indent="-342900">
              <a:buFont typeface="Wingdings" panose="05000000000000000000" pitchFamily="2" charset="2"/>
              <a:buChar char="q"/>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NLP on message context!</a:t>
            </a:r>
          </a:p>
          <a:p>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Combine with GPS (and other data streams)</a:t>
            </a:r>
          </a:p>
        </p:txBody>
      </p:sp>
      <p:sp>
        <p:nvSpPr>
          <p:cNvPr id="13" name="Rectangle 12">
            <a:extLst>
              <a:ext uri="{FF2B5EF4-FFF2-40B4-BE49-F238E27FC236}">
                <a16:creationId xmlns:a16="http://schemas.microsoft.com/office/drawing/2014/main" id="{2BD21BC8-AAB1-4D5B-9158-0991876371C0}"/>
              </a:ext>
            </a:extLst>
          </p:cNvPr>
          <p:cNvSpPr/>
          <p:nvPr/>
        </p:nvSpPr>
        <p:spPr>
          <a:xfrm>
            <a:off x="793031" y="2342371"/>
            <a:ext cx="1630575"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AUC = .69</a:t>
            </a:r>
          </a:p>
        </p:txBody>
      </p:sp>
      <p:sp>
        <p:nvSpPr>
          <p:cNvPr id="2" name="Rectangle 1">
            <a:extLst>
              <a:ext uri="{FF2B5EF4-FFF2-40B4-BE49-F238E27FC236}">
                <a16:creationId xmlns:a16="http://schemas.microsoft.com/office/drawing/2014/main" id="{88793C85-8401-41A3-9B2C-5A96D9765136}"/>
              </a:ext>
            </a:extLst>
          </p:cNvPr>
          <p:cNvSpPr/>
          <p:nvPr/>
        </p:nvSpPr>
        <p:spPr>
          <a:xfrm>
            <a:off x="1310640" y="1404253"/>
            <a:ext cx="2087880" cy="5163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236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Active Project: Lapse in patients with Opioid Use Disorder</a:t>
            </a:r>
          </a:p>
        </p:txBody>
      </p:sp>
      <p:sp>
        <p:nvSpPr>
          <p:cNvPr id="6" name="TextBox 5"/>
          <p:cNvSpPr txBox="1"/>
          <p:nvPr/>
        </p:nvSpPr>
        <p:spPr>
          <a:xfrm>
            <a:off x="47625" y="742949"/>
            <a:ext cx="11753850" cy="2677656"/>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Recruiting 400 - 500 patients in recovery from Opioid Use Disorder</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More variation in stage of recover (1 – 6 months at start)</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12 months of monitoring</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Closer to real implementation methods</a:t>
            </a:r>
          </a:p>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National sample (size; diversity: demographics, location)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4" y="3607026"/>
            <a:ext cx="1408113" cy="21121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155" y="3607025"/>
            <a:ext cx="1609761" cy="21463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451" y="3604469"/>
            <a:ext cx="2770963" cy="21528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588" y="3597018"/>
            <a:ext cx="1616073" cy="214634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7507" y="3610947"/>
            <a:ext cx="1545000" cy="2146348"/>
          </a:xfrm>
          <a:prstGeom prst="rect">
            <a:avLst/>
          </a:prstGeom>
        </p:spPr>
      </p:pic>
      <p:pic>
        <p:nvPicPr>
          <p:cNvPr id="12" name="Graphic 11">
            <a:extLst>
              <a:ext uri="{FF2B5EF4-FFF2-40B4-BE49-F238E27FC236}">
                <a16:creationId xmlns:a16="http://schemas.microsoft.com/office/drawing/2014/main" id="{FEBB0EF2-1E83-4AC3-AD34-5A19218643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07643" y="6306346"/>
            <a:ext cx="4055330" cy="539788"/>
          </a:xfrm>
          <a:prstGeom prst="rect">
            <a:avLst/>
          </a:prstGeom>
        </p:spPr>
      </p:pic>
      <p:sp>
        <p:nvSpPr>
          <p:cNvPr id="13" name="TextBox 12">
            <a:extLst>
              <a:ext uri="{FF2B5EF4-FFF2-40B4-BE49-F238E27FC236}">
                <a16:creationId xmlns:a16="http://schemas.microsoft.com/office/drawing/2014/main" id="{A7234EFA-D58D-45CA-8468-A5233549707D}"/>
              </a:ext>
            </a:extLst>
          </p:cNvPr>
          <p:cNvSpPr txBox="1"/>
          <p:nvPr/>
        </p:nvSpPr>
        <p:spPr>
          <a:xfrm>
            <a:off x="3809" y="5734812"/>
            <a:ext cx="148790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 Shah (Co-PI)</a:t>
            </a:r>
          </a:p>
        </p:txBody>
      </p:sp>
      <p:sp>
        <p:nvSpPr>
          <p:cNvPr id="14" name="TextBox 13">
            <a:extLst>
              <a:ext uri="{FF2B5EF4-FFF2-40B4-BE49-F238E27FC236}">
                <a16:creationId xmlns:a16="http://schemas.microsoft.com/office/drawing/2014/main" id="{46207603-55C8-4AEA-9EBF-73C51164AB04}"/>
              </a:ext>
            </a:extLst>
          </p:cNvPr>
          <p:cNvSpPr txBox="1"/>
          <p:nvPr/>
        </p:nvSpPr>
        <p:spPr>
          <a:xfrm>
            <a:off x="1485339" y="5737312"/>
            <a:ext cx="181331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 Gustafson (Co-I)</a:t>
            </a:r>
          </a:p>
        </p:txBody>
      </p:sp>
      <p:sp>
        <p:nvSpPr>
          <p:cNvPr id="15" name="TextBox 14">
            <a:extLst>
              <a:ext uri="{FF2B5EF4-FFF2-40B4-BE49-F238E27FC236}">
                <a16:creationId xmlns:a16="http://schemas.microsoft.com/office/drawing/2014/main" id="{635E98BF-CFA6-4DCA-9B42-38A76FD751B4}"/>
              </a:ext>
            </a:extLst>
          </p:cNvPr>
          <p:cNvSpPr txBox="1"/>
          <p:nvPr/>
        </p:nvSpPr>
        <p:spPr>
          <a:xfrm>
            <a:off x="4279216" y="5737312"/>
            <a:ext cx="124745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X. Zhu (Co-I)</a:t>
            </a:r>
          </a:p>
        </p:txBody>
      </p:sp>
      <p:sp>
        <p:nvSpPr>
          <p:cNvPr id="16" name="TextBox 15">
            <a:extLst>
              <a:ext uri="{FF2B5EF4-FFF2-40B4-BE49-F238E27FC236}">
                <a16:creationId xmlns:a16="http://schemas.microsoft.com/office/drawing/2014/main" id="{66C573E4-1A67-42B1-8CAA-6D12F09A0722}"/>
              </a:ext>
            </a:extLst>
          </p:cNvPr>
          <p:cNvSpPr txBox="1"/>
          <p:nvPr/>
        </p:nvSpPr>
        <p:spPr>
          <a:xfrm>
            <a:off x="8647664" y="5739812"/>
            <a:ext cx="149592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Q. Huang (Co-I)</a:t>
            </a:r>
          </a:p>
        </p:txBody>
      </p:sp>
      <p:sp>
        <p:nvSpPr>
          <p:cNvPr id="17" name="TextBox 16">
            <a:extLst>
              <a:ext uri="{FF2B5EF4-FFF2-40B4-BE49-F238E27FC236}">
                <a16:creationId xmlns:a16="http://schemas.microsoft.com/office/drawing/2014/main" id="{30A5AB02-4002-4420-BFC2-447697845FFD}"/>
              </a:ext>
            </a:extLst>
          </p:cNvPr>
          <p:cNvSpPr txBox="1"/>
          <p:nvPr/>
        </p:nvSpPr>
        <p:spPr>
          <a:xfrm>
            <a:off x="10464811" y="5739812"/>
            <a:ext cx="168668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B. Sethares (Co-I)</a:t>
            </a:r>
          </a:p>
        </p:txBody>
      </p:sp>
      <p:pic>
        <p:nvPicPr>
          <p:cNvPr id="11" name="Picture 10">
            <a:extLst>
              <a:ext uri="{FF2B5EF4-FFF2-40B4-BE49-F238E27FC236}">
                <a16:creationId xmlns:a16="http://schemas.microsoft.com/office/drawing/2014/main" id="{AE9501BB-E56B-43D6-A911-0D7E486838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7585" y="3597018"/>
            <a:ext cx="2041206" cy="2160276"/>
          </a:xfrm>
          <a:prstGeom prst="rect">
            <a:avLst/>
          </a:prstGeom>
        </p:spPr>
      </p:pic>
      <p:sp>
        <p:nvSpPr>
          <p:cNvPr id="18" name="TextBox 17">
            <a:extLst>
              <a:ext uri="{FF2B5EF4-FFF2-40B4-BE49-F238E27FC236}">
                <a16:creationId xmlns:a16="http://schemas.microsoft.com/office/drawing/2014/main" id="{7C0FBCF1-6C0D-40A7-93CD-9211E92645AF}"/>
              </a:ext>
            </a:extLst>
          </p:cNvPr>
          <p:cNvSpPr txBox="1"/>
          <p:nvPr/>
        </p:nvSpPr>
        <p:spPr>
          <a:xfrm>
            <a:off x="6608756" y="5730058"/>
            <a:ext cx="148790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R. Brown (Co-I)</a:t>
            </a:r>
          </a:p>
        </p:txBody>
      </p:sp>
    </p:spTree>
    <p:extLst>
      <p:ext uri="{BB962C8B-B14F-4D97-AF65-F5344CB8AC3E}">
        <p14:creationId xmlns:p14="http://schemas.microsoft.com/office/powerpoint/2010/main" val="2698757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Next Projects</a:t>
            </a:r>
          </a:p>
        </p:txBody>
      </p:sp>
      <p:sp>
        <p:nvSpPr>
          <p:cNvPr id="6" name="TextBox 5"/>
          <p:cNvSpPr txBox="1"/>
          <p:nvPr/>
        </p:nvSpPr>
        <p:spPr>
          <a:xfrm>
            <a:off x="47625" y="742949"/>
            <a:ext cx="11753850" cy="6124754"/>
          </a:xfrm>
          <a:prstGeom prst="rect">
            <a:avLst/>
          </a:prstGeom>
          <a:noFill/>
        </p:spPr>
        <p:txBody>
          <a:bodyPr wrap="square" rtlCol="0">
            <a:spAutoFit/>
          </a:bodyPr>
          <a:lstStyle/>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Determine most effective use of prediction signal with patients (and clinicians?)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Engagement and messages when low PPV?</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More assertive when high PPV?</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Good that models predict lapse, not relapse?</a:t>
            </a:r>
          </a:p>
          <a:p>
            <a:pPr marL="457200" indent="-457200">
              <a:buBlip>
                <a:blip r:embed="rId3">
                  <a:extLst>
                    <a:ext uri="{96DAC541-7B7A-43D3-8B79-37D633B846F1}">
                      <asvg:svgBlip xmlns:asvg="http://schemas.microsoft.com/office/drawing/2016/SVG/main" r:embed="rId4"/>
                    </a:ext>
                  </a:extLst>
                </a:blip>
              </a:buBlip>
            </a:pPr>
            <a:endParaRPr lang="en-US" sz="2800" b="1" dirty="0">
              <a:latin typeface="Arial" panose="020B0604020202020204" pitchFamily="34"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Use same system to recommend and adapt optimal supports and interventions to prevent lapses</a:t>
            </a:r>
          </a:p>
          <a:p>
            <a:pPr marL="457200" indent="-457200">
              <a:buBlip>
                <a:blip r:embed="rId3">
                  <a:extLst>
                    <a:ext uri="{96DAC541-7B7A-43D3-8B79-37D633B846F1}">
                      <asvg:svgBlip xmlns:asvg="http://schemas.microsoft.com/office/drawing/2016/SVG/main" r:embed="rId4"/>
                    </a:ext>
                  </a:extLst>
                </a:blip>
              </a:buBlip>
            </a:pPr>
            <a:endParaRPr lang="en-US" sz="2800" b="1" dirty="0">
              <a:latin typeface="Arial" panose="020B0604020202020204" pitchFamily="34"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Personal models</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Can’t build person specific models (or at least from scratch)</a:t>
            </a:r>
          </a:p>
          <a:p>
            <a:pPr marL="914400" lvl="1"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Can build models for "people like you " </a:t>
            </a:r>
          </a:p>
          <a:p>
            <a:pPr marL="914400" lvl="1" indent="-457200">
              <a:buFont typeface="Wingdings" panose="05000000000000000000" pitchFamily="2" charset="2"/>
              <a:buChar char="§"/>
            </a:pPr>
            <a:r>
              <a:rPr lang="en-US" sz="2800" b="1" dirty="0" err="1">
                <a:latin typeface="Arial" panose="020B0604020202020204" pitchFamily="34" charset="0"/>
                <a:cs typeface="Arial" panose="020B0604020202020204" pitchFamily="34" charset="0"/>
              </a:rPr>
              <a:t>Opt</a:t>
            </a:r>
            <a:r>
              <a:rPr lang="en-US" sz="2800" b="1" dirty="0">
                <a:latin typeface="Arial" panose="020B0604020202020204" pitchFamily="34" charset="0"/>
                <a:cs typeface="Arial" panose="020B0604020202020204" pitchFamily="34" charset="0"/>
              </a:rPr>
              <a:t> in to combine preferred data streams</a:t>
            </a:r>
          </a:p>
          <a:p>
            <a:pPr marL="457200" indent="-457200">
              <a:buBlip>
                <a:blip r:embed="rId3">
                  <a:extLst>
                    <a:ext uri="{96DAC541-7B7A-43D3-8B79-37D633B846F1}">
                      <asvg:svgBlip xmlns:asvg="http://schemas.microsoft.com/office/drawing/2016/SVG/main" r:embed="rId4"/>
                    </a:ext>
                  </a:extLst>
                </a:blip>
              </a:buBlip>
            </a:pP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684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3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Digital Therapeutics for SUD are here today</a:t>
            </a:r>
          </a:p>
        </p:txBody>
      </p:sp>
      <p:sp>
        <p:nvSpPr>
          <p:cNvPr id="6" name="TextBox 5"/>
          <p:cNvSpPr txBox="1"/>
          <p:nvPr/>
        </p:nvSpPr>
        <p:spPr>
          <a:xfrm>
            <a:off x="47625" y="742949"/>
            <a:ext cx="11753850" cy="353943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A-CHESS (research tool)</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Connections (CHESS Health)</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RESET, RESET-O (Pear Therapeutics)</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Substantial research and use of </a:t>
            </a:r>
            <a:r>
              <a:rPr lang="en-US" sz="2800" b="1" dirty="0" err="1">
                <a:latin typeface="Arial" panose="020B0604020202020204" pitchFamily="34" charset="0"/>
                <a:cs typeface="Arial" panose="020B0604020202020204" pitchFamily="34" charset="0"/>
              </a:rPr>
              <a:t>DTx</a:t>
            </a:r>
            <a:r>
              <a:rPr lang="en-US" sz="2800" b="1" dirty="0">
                <a:latin typeface="Arial" panose="020B0604020202020204" pitchFamily="34" charset="0"/>
                <a:cs typeface="Arial" panose="020B0604020202020204" pitchFamily="34" charset="0"/>
              </a:rPr>
              <a:t> in VA system</a:t>
            </a:r>
          </a:p>
          <a:p>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481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7F36F-A106-4CCC-9FD4-4F7B10E6FC3F}"/>
              </a:ext>
            </a:extLst>
          </p:cNvPr>
          <p:cNvPicPr>
            <a:picLocks noChangeAspect="1"/>
          </p:cNvPicPr>
          <p:nvPr/>
        </p:nvPicPr>
        <p:blipFill>
          <a:blip r:embed="rId2"/>
          <a:stretch>
            <a:fillRect/>
          </a:stretch>
        </p:blipFill>
        <p:spPr>
          <a:xfrm>
            <a:off x="0" y="646178"/>
            <a:ext cx="11953875" cy="6264597"/>
          </a:xfrm>
          <a:prstGeom prst="rect">
            <a:avLst/>
          </a:prstGeom>
        </p:spPr>
      </p:pic>
      <p:cxnSp>
        <p:nvCxnSpPr>
          <p:cNvPr id="5" name="Straight Connector 4">
            <a:extLst>
              <a:ext uri="{FF2B5EF4-FFF2-40B4-BE49-F238E27FC236}">
                <a16:creationId xmlns:a16="http://schemas.microsoft.com/office/drawing/2014/main" id="{395FE121-C224-4353-8B17-F53F4F22A852}"/>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906BFF-8FBD-4CE1-86A5-81B3B82E678E}"/>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Personal Sensing Acceptability in SUD: </a:t>
            </a:r>
            <a:r>
              <a:rPr lang="en-US" sz="3200" b="1" dirty="0">
                <a:solidFill>
                  <a:srgbClr val="FF0000"/>
                </a:solidFill>
                <a:latin typeface="Arial" panose="020B0604020202020204" pitchFamily="34" charset="0"/>
                <a:cs typeface="Arial" panose="020B0604020202020204" pitchFamily="34" charset="0"/>
              </a:rPr>
              <a:t>Study Milestones</a:t>
            </a:r>
          </a:p>
        </p:txBody>
      </p:sp>
    </p:spTree>
    <p:extLst>
      <p:ext uri="{BB962C8B-B14F-4D97-AF65-F5344CB8AC3E}">
        <p14:creationId xmlns:p14="http://schemas.microsoft.com/office/powerpoint/2010/main" val="3505284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95FE121-C224-4353-8B17-F53F4F22A852}"/>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1588647-177F-4522-8FD5-0B79215022E3}"/>
              </a:ext>
            </a:extLst>
          </p:cNvPr>
          <p:cNvPicPr>
            <a:picLocks noChangeAspect="1"/>
          </p:cNvPicPr>
          <p:nvPr/>
        </p:nvPicPr>
        <p:blipFill>
          <a:blip r:embed="rId2"/>
          <a:stretch>
            <a:fillRect/>
          </a:stretch>
        </p:blipFill>
        <p:spPr>
          <a:xfrm>
            <a:off x="1618" y="3482401"/>
            <a:ext cx="5760447" cy="3343708"/>
          </a:xfrm>
          <a:prstGeom prst="rect">
            <a:avLst/>
          </a:prstGeom>
        </p:spPr>
      </p:pic>
      <p:sp>
        <p:nvSpPr>
          <p:cNvPr id="7" name="TextBox 6">
            <a:extLst>
              <a:ext uri="{FF2B5EF4-FFF2-40B4-BE49-F238E27FC236}">
                <a16:creationId xmlns:a16="http://schemas.microsoft.com/office/drawing/2014/main" id="{ADC7E29B-D969-4428-894A-8F2722F8D6E4}"/>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Personal Sensing Acceptability in SUD: </a:t>
            </a:r>
            <a:r>
              <a:rPr lang="en-US" sz="3200" b="1" dirty="0">
                <a:solidFill>
                  <a:srgbClr val="FF0000"/>
                </a:solidFill>
                <a:latin typeface="Arial" panose="020B0604020202020204" pitchFamily="34" charset="0"/>
                <a:cs typeface="Arial" panose="020B0604020202020204" pitchFamily="34" charset="0"/>
              </a:rPr>
              <a:t>Compliance</a:t>
            </a:r>
          </a:p>
        </p:txBody>
      </p:sp>
      <p:sp>
        <p:nvSpPr>
          <p:cNvPr id="3" name="TextBox 2">
            <a:extLst>
              <a:ext uri="{FF2B5EF4-FFF2-40B4-BE49-F238E27FC236}">
                <a16:creationId xmlns:a16="http://schemas.microsoft.com/office/drawing/2014/main" id="{1381A40F-E2A2-414C-B559-EF4EA6978492}"/>
              </a:ext>
            </a:extLst>
          </p:cNvPr>
          <p:cNvSpPr txBox="1"/>
          <p:nvPr/>
        </p:nvSpPr>
        <p:spPr>
          <a:xfrm>
            <a:off x="0" y="712379"/>
            <a:ext cx="6014788" cy="830997"/>
          </a:xfrm>
          <a:prstGeom prst="rect">
            <a:avLst/>
          </a:prstGeom>
          <a:noFill/>
        </p:spPr>
        <p:txBody>
          <a:bodyPr wrap="none" rtlCol="0">
            <a:spAutoFit/>
          </a:bodyPr>
          <a:lstStyle/>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100% </a:t>
            </a:r>
            <a:r>
              <a:rPr lang="en-US" sz="2400" b="1" dirty="0" err="1">
                <a:latin typeface="Arial" panose="020B0604020202020204" pitchFamily="34" charset="0"/>
                <a:cs typeface="Arial" panose="020B0604020202020204" pitchFamily="34" charset="0"/>
              </a:rPr>
              <a:t>Opt</a:t>
            </a:r>
            <a:r>
              <a:rPr lang="en-US" sz="2400" b="1" dirty="0">
                <a:latin typeface="Arial" panose="020B0604020202020204" pitchFamily="34" charset="0"/>
                <a:cs typeface="Arial" panose="020B0604020202020204" pitchFamily="34" charset="0"/>
              </a:rPr>
              <a:t> in for GPS</a:t>
            </a:r>
          </a:p>
          <a:p>
            <a:pPr marL="342900" indent="-342900">
              <a:buFont typeface="Wingdings" panose="05000000000000000000" pitchFamily="2" charset="2"/>
              <a:buChar char="ü"/>
            </a:pPr>
            <a:r>
              <a:rPr lang="en-US" sz="2400" b="1" dirty="0">
                <a:latin typeface="Arial" panose="020B0604020202020204" pitchFamily="34" charset="0"/>
                <a:cs typeface="Arial" panose="020B0604020202020204" pitchFamily="34" charset="0"/>
              </a:rPr>
              <a:t>100% </a:t>
            </a:r>
            <a:r>
              <a:rPr lang="en-US" sz="2400" b="1" dirty="0" err="1">
                <a:latin typeface="Arial" panose="020B0604020202020204" pitchFamily="34" charset="0"/>
                <a:cs typeface="Arial" panose="020B0604020202020204" pitchFamily="34" charset="0"/>
              </a:rPr>
              <a:t>Opt</a:t>
            </a:r>
            <a:r>
              <a:rPr lang="en-US" sz="2400" b="1" dirty="0">
                <a:latin typeface="Arial" panose="020B0604020202020204" pitchFamily="34" charset="0"/>
                <a:cs typeface="Arial" panose="020B0604020202020204" pitchFamily="34" charset="0"/>
              </a:rPr>
              <a:t> in for Communication Logs</a:t>
            </a:r>
          </a:p>
        </p:txBody>
      </p:sp>
      <p:pic>
        <p:nvPicPr>
          <p:cNvPr id="8" name="Picture 7">
            <a:extLst>
              <a:ext uri="{FF2B5EF4-FFF2-40B4-BE49-F238E27FC236}">
                <a16:creationId xmlns:a16="http://schemas.microsoft.com/office/drawing/2014/main" id="{21563298-EC7D-4658-B3C2-9993A63AFBD5}"/>
              </a:ext>
            </a:extLst>
          </p:cNvPr>
          <p:cNvPicPr>
            <a:picLocks noChangeAspect="1"/>
          </p:cNvPicPr>
          <p:nvPr/>
        </p:nvPicPr>
        <p:blipFill>
          <a:blip r:embed="rId3"/>
          <a:stretch>
            <a:fillRect/>
          </a:stretch>
        </p:blipFill>
        <p:spPr>
          <a:xfrm>
            <a:off x="6181054" y="3439633"/>
            <a:ext cx="5993295" cy="3428999"/>
          </a:xfrm>
          <a:prstGeom prst="rect">
            <a:avLst/>
          </a:prstGeom>
        </p:spPr>
      </p:pic>
    </p:spTree>
    <p:extLst>
      <p:ext uri="{BB962C8B-B14F-4D97-AF65-F5344CB8AC3E}">
        <p14:creationId xmlns:p14="http://schemas.microsoft.com/office/powerpoint/2010/main" val="384151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95FE121-C224-4353-8B17-F53F4F22A852}"/>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C7E29B-D969-4428-894A-8F2722F8D6E4}"/>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Personal Sensing Acceptability in SUD: </a:t>
            </a:r>
            <a:r>
              <a:rPr lang="en-US" sz="3200" b="1" dirty="0">
                <a:solidFill>
                  <a:srgbClr val="FF0000"/>
                </a:solidFill>
                <a:latin typeface="Arial" panose="020B0604020202020204" pitchFamily="34" charset="0"/>
                <a:cs typeface="Arial" panose="020B0604020202020204" pitchFamily="34" charset="0"/>
              </a:rPr>
              <a:t>Interference</a:t>
            </a:r>
          </a:p>
        </p:txBody>
      </p:sp>
      <p:pic>
        <p:nvPicPr>
          <p:cNvPr id="6" name="Picture 5">
            <a:extLst>
              <a:ext uri="{FF2B5EF4-FFF2-40B4-BE49-F238E27FC236}">
                <a16:creationId xmlns:a16="http://schemas.microsoft.com/office/drawing/2014/main" id="{9929DF87-9D95-4443-95A2-9D374F957E84}"/>
              </a:ext>
            </a:extLst>
          </p:cNvPr>
          <p:cNvPicPr>
            <a:picLocks noChangeAspect="1"/>
          </p:cNvPicPr>
          <p:nvPr/>
        </p:nvPicPr>
        <p:blipFill>
          <a:blip r:embed="rId2"/>
          <a:stretch>
            <a:fillRect/>
          </a:stretch>
        </p:blipFill>
        <p:spPr>
          <a:xfrm>
            <a:off x="637976" y="845066"/>
            <a:ext cx="10004147" cy="6012933"/>
          </a:xfrm>
          <a:prstGeom prst="rect">
            <a:avLst/>
          </a:prstGeom>
        </p:spPr>
      </p:pic>
    </p:spTree>
    <p:extLst>
      <p:ext uri="{BB962C8B-B14F-4D97-AF65-F5344CB8AC3E}">
        <p14:creationId xmlns:p14="http://schemas.microsoft.com/office/powerpoint/2010/main" val="2081826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95FE121-C224-4353-8B17-F53F4F22A852}"/>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C7E29B-D969-4428-894A-8F2722F8D6E4}"/>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Personal Sensing Acceptability in SUD: </a:t>
            </a:r>
            <a:r>
              <a:rPr lang="en-US" sz="3200" b="1" dirty="0">
                <a:solidFill>
                  <a:srgbClr val="FF0000"/>
                </a:solidFill>
                <a:latin typeface="Arial" panose="020B0604020202020204" pitchFamily="34" charset="0"/>
                <a:cs typeface="Arial" panose="020B0604020202020204" pitchFamily="34" charset="0"/>
              </a:rPr>
              <a:t>Dislike</a:t>
            </a:r>
          </a:p>
        </p:txBody>
      </p:sp>
      <p:pic>
        <p:nvPicPr>
          <p:cNvPr id="2" name="Picture 1">
            <a:extLst>
              <a:ext uri="{FF2B5EF4-FFF2-40B4-BE49-F238E27FC236}">
                <a16:creationId xmlns:a16="http://schemas.microsoft.com/office/drawing/2014/main" id="{8F90A2C9-FDD2-487C-A11B-F8B2348129E1}"/>
              </a:ext>
            </a:extLst>
          </p:cNvPr>
          <p:cNvPicPr>
            <a:picLocks noChangeAspect="1"/>
          </p:cNvPicPr>
          <p:nvPr/>
        </p:nvPicPr>
        <p:blipFill>
          <a:blip r:embed="rId2"/>
          <a:stretch>
            <a:fillRect/>
          </a:stretch>
        </p:blipFill>
        <p:spPr>
          <a:xfrm>
            <a:off x="2176862" y="834432"/>
            <a:ext cx="6185913" cy="6023567"/>
          </a:xfrm>
          <a:prstGeom prst="rect">
            <a:avLst/>
          </a:prstGeom>
        </p:spPr>
      </p:pic>
    </p:spTree>
    <p:extLst>
      <p:ext uri="{BB962C8B-B14F-4D97-AF65-F5344CB8AC3E}">
        <p14:creationId xmlns:p14="http://schemas.microsoft.com/office/powerpoint/2010/main" val="1911064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95FE121-C224-4353-8B17-F53F4F22A852}"/>
              </a:ext>
            </a:extLst>
          </p:cNvPr>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C7E29B-D969-4428-894A-8F2722F8D6E4}"/>
              </a:ext>
            </a:extLst>
          </p:cNvPr>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Personal Sensing Acceptability in SUD: </a:t>
            </a:r>
            <a:r>
              <a:rPr lang="en-US" sz="3200" b="1" dirty="0">
                <a:solidFill>
                  <a:srgbClr val="FF0000"/>
                </a:solidFill>
                <a:latin typeface="Arial" panose="020B0604020202020204" pitchFamily="34" charset="0"/>
                <a:cs typeface="Arial" panose="020B0604020202020204" pitchFamily="34" charset="0"/>
              </a:rPr>
              <a:t>Use for 1 year</a:t>
            </a:r>
          </a:p>
        </p:txBody>
      </p:sp>
      <p:pic>
        <p:nvPicPr>
          <p:cNvPr id="6" name="Picture 5">
            <a:extLst>
              <a:ext uri="{FF2B5EF4-FFF2-40B4-BE49-F238E27FC236}">
                <a16:creationId xmlns:a16="http://schemas.microsoft.com/office/drawing/2014/main" id="{51FD6716-C415-4A28-AFC7-77CAA2880457}"/>
              </a:ext>
            </a:extLst>
          </p:cNvPr>
          <p:cNvPicPr>
            <a:picLocks noChangeAspect="1"/>
          </p:cNvPicPr>
          <p:nvPr/>
        </p:nvPicPr>
        <p:blipFill>
          <a:blip r:embed="rId2"/>
          <a:stretch>
            <a:fillRect/>
          </a:stretch>
        </p:blipFill>
        <p:spPr>
          <a:xfrm>
            <a:off x="2222201" y="884703"/>
            <a:ext cx="6213899" cy="5962663"/>
          </a:xfrm>
          <a:prstGeom prst="rect">
            <a:avLst/>
          </a:prstGeom>
        </p:spPr>
      </p:pic>
    </p:spTree>
    <p:extLst>
      <p:ext uri="{BB962C8B-B14F-4D97-AF65-F5344CB8AC3E}">
        <p14:creationId xmlns:p14="http://schemas.microsoft.com/office/powerpoint/2010/main" val="386360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53998"/>
          </a:xfrm>
          <a:prstGeom prst="rect">
            <a:avLst/>
          </a:prstGeom>
          <a:noFill/>
        </p:spPr>
        <p:txBody>
          <a:bodyPr wrap="square" rtlCol="0">
            <a:spAutoFit/>
          </a:bodyPr>
          <a:lstStyle/>
          <a:p>
            <a:r>
              <a:rPr lang="en-US" sz="3000" b="1" dirty="0">
                <a:solidFill>
                  <a:srgbClr val="00B050"/>
                </a:solidFill>
                <a:latin typeface="Arial" panose="020B0604020202020204" pitchFamily="34" charset="0"/>
                <a:cs typeface="Arial" panose="020B0604020202020204" pitchFamily="34" charset="0"/>
              </a:rPr>
              <a:t>Addiction-Comprehensive Health Assessment Support System</a:t>
            </a:r>
          </a:p>
        </p:txBody>
      </p:sp>
      <p:sp>
        <p:nvSpPr>
          <p:cNvPr id="6" name="TextBox 5"/>
          <p:cNvSpPr txBox="1"/>
          <p:nvPr/>
        </p:nvSpPr>
        <p:spPr>
          <a:xfrm>
            <a:off x="6607713" y="680357"/>
            <a:ext cx="4777866" cy="612475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Social Support</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Discussion groups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Peer-to-peer</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Panic button</a:t>
            </a:r>
          </a:p>
          <a:p>
            <a:pPr marL="742950" lvl="1" indent="-285750">
              <a:buFont typeface="Wingdings" panose="05000000000000000000" pitchFamily="2" charset="2"/>
              <a:buChar char="ü"/>
            </a:pPr>
            <a:endParaRPr lang="en-US"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Education and training</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Distracting games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Guided relaxation &amp; mindfulness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Tailored information and stories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Healthy event newsletter</a:t>
            </a:r>
          </a:p>
          <a:p>
            <a:pPr marL="742950" lvl="1" indent="-285750">
              <a:buFont typeface="Wingdings" panose="05000000000000000000" pitchFamily="2" charset="2"/>
              <a:buChar char="ü"/>
            </a:pPr>
            <a:endParaRPr lang="en-US"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Alerts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Appointment reminders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Medication reminders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Risk alerts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Clinician alerts</a:t>
            </a:r>
          </a:p>
          <a:p>
            <a:pPr marL="742950" lvl="1" indent="-285750">
              <a:buFont typeface="Wingdings" panose="05000000000000000000" pitchFamily="2" charset="2"/>
              <a:buChar char="ü"/>
            </a:pPr>
            <a:endParaRPr lang="en-US"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Assessments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EMA</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Scheduled assessments</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A-CHESS use</a:t>
            </a:r>
          </a:p>
          <a:p>
            <a:pPr marL="742950" lvl="1" indent="-285750">
              <a:buFont typeface="Wingdings" panose="05000000000000000000" pitchFamily="2" charset="2"/>
              <a:buChar char="ü"/>
            </a:pPr>
            <a:endParaRPr lang="en-US" sz="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Virtual Counseling</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Assertive outreach</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Counselor contact</a:t>
            </a:r>
          </a:p>
          <a:p>
            <a:pPr marL="742950" lvl="1" indent="-285750">
              <a:buFont typeface="Wingdings" panose="05000000000000000000" pitchFamily="2" charset="2"/>
              <a:buChar char="ü"/>
            </a:pPr>
            <a:r>
              <a:rPr lang="en-US" sz="1600" b="1" dirty="0">
                <a:latin typeface="Arial" panose="020B0604020202020204" pitchFamily="34" charset="0"/>
                <a:cs typeface="Arial" panose="020B0604020202020204" pitchFamily="34" charset="0"/>
              </a:rPr>
              <a:t>Video conferencing</a:t>
            </a:r>
          </a:p>
        </p:txBody>
      </p:sp>
      <p:pic>
        <p:nvPicPr>
          <p:cNvPr id="8" name="Picture 7">
            <a:hlinkClick r:id="rId3"/>
          </p:cNvPr>
          <p:cNvPicPr>
            <a:picLocks noChangeAspect="1"/>
          </p:cNvPicPr>
          <p:nvPr/>
        </p:nvPicPr>
        <p:blipFill>
          <a:blip r:embed="rId4"/>
          <a:stretch>
            <a:fillRect/>
          </a:stretch>
        </p:blipFill>
        <p:spPr>
          <a:xfrm>
            <a:off x="2604" y="698018"/>
            <a:ext cx="6689557" cy="6140748"/>
          </a:xfrm>
          <a:prstGeom prst="rect">
            <a:avLst/>
          </a:prstGeom>
        </p:spPr>
      </p:pic>
      <p:pic>
        <p:nvPicPr>
          <p:cNvPr id="7" name="Picture 6">
            <a:extLst>
              <a:ext uri="{FF2B5EF4-FFF2-40B4-BE49-F238E27FC236}">
                <a16:creationId xmlns:a16="http://schemas.microsoft.com/office/drawing/2014/main" id="{366B601F-0320-438A-841D-DA0569E28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96" y="4848448"/>
            <a:ext cx="1267215" cy="1689620"/>
          </a:xfrm>
          <a:prstGeom prst="rect">
            <a:avLst/>
          </a:prstGeom>
        </p:spPr>
      </p:pic>
      <p:sp>
        <p:nvSpPr>
          <p:cNvPr id="9" name="TextBox 8">
            <a:extLst>
              <a:ext uri="{FF2B5EF4-FFF2-40B4-BE49-F238E27FC236}">
                <a16:creationId xmlns:a16="http://schemas.microsoft.com/office/drawing/2014/main" id="{AE9564BA-FBDC-4A5C-9592-2E38A227685B}"/>
              </a:ext>
            </a:extLst>
          </p:cNvPr>
          <p:cNvSpPr txBox="1"/>
          <p:nvPr/>
        </p:nvSpPr>
        <p:spPr>
          <a:xfrm>
            <a:off x="10919630" y="6534502"/>
            <a:ext cx="1346844"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 Gustafson</a:t>
            </a:r>
          </a:p>
        </p:txBody>
      </p:sp>
      <p:sp>
        <p:nvSpPr>
          <p:cNvPr id="2" name="Rectangle 1">
            <a:extLst>
              <a:ext uri="{FF2B5EF4-FFF2-40B4-BE49-F238E27FC236}">
                <a16:creationId xmlns:a16="http://schemas.microsoft.com/office/drawing/2014/main" id="{869D75E4-1F26-4F1D-9784-897EFCBDAD8D}"/>
              </a:ext>
            </a:extLst>
          </p:cNvPr>
          <p:cNvSpPr/>
          <p:nvPr/>
        </p:nvSpPr>
        <p:spPr>
          <a:xfrm>
            <a:off x="152400" y="5996763"/>
            <a:ext cx="1580707"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730453-ED66-4960-831E-84A5A0253EBE}"/>
              </a:ext>
            </a:extLst>
          </p:cNvPr>
          <p:cNvSpPr txBox="1"/>
          <p:nvPr/>
        </p:nvSpPr>
        <p:spPr>
          <a:xfrm>
            <a:off x="228600" y="1371600"/>
            <a:ext cx="1571264" cy="461665"/>
          </a:xfrm>
          <a:prstGeom prst="rect">
            <a:avLst/>
          </a:prstGeom>
          <a:solidFill>
            <a:schemeClr val="bg1"/>
          </a:solid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A-CHESS</a:t>
            </a:r>
          </a:p>
        </p:txBody>
      </p:sp>
    </p:spTree>
    <p:extLst>
      <p:ext uri="{BB962C8B-B14F-4D97-AF65-F5344CB8AC3E}">
        <p14:creationId xmlns:p14="http://schemas.microsoft.com/office/powerpoint/2010/main" val="3863852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RCT Evidence of A-CHESS Efficacy</a:t>
            </a:r>
          </a:p>
        </p:txBody>
      </p:sp>
      <p:sp>
        <p:nvSpPr>
          <p:cNvPr id="6" name="TextBox 5"/>
          <p:cNvSpPr txBox="1"/>
          <p:nvPr/>
        </p:nvSpPr>
        <p:spPr>
          <a:xfrm>
            <a:off x="9524" y="714374"/>
            <a:ext cx="12168987" cy="5262979"/>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N=349; recruited from residential care for AUD</a:t>
            </a:r>
          </a:p>
          <a:p>
            <a:pPr marL="457200" indent="-457200">
              <a:buFont typeface="Wingdings" panose="05000000000000000000" pitchFamily="2" charset="2"/>
              <a:buChar char="ü"/>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Randomly assigned to A-CHESS vs. TAU for 8 months</a:t>
            </a:r>
          </a:p>
          <a:p>
            <a:pPr marL="457200" indent="-457200">
              <a:buFont typeface="Wingdings" panose="05000000000000000000" pitchFamily="2" charset="2"/>
              <a:buChar char="ü"/>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Follow-ups at 4, 8, and 12 months</a:t>
            </a:r>
          </a:p>
          <a:p>
            <a:pPr marL="457200" indent="-457200">
              <a:buFont typeface="Wingdings" panose="05000000000000000000" pitchFamily="2" charset="2"/>
              <a:buChar char="ü"/>
            </a:pPr>
            <a:endParaRPr lang="en-US" sz="2800" b="1" dirty="0">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ü"/>
            </a:pPr>
            <a:r>
              <a:rPr lang="en-US" sz="2800" b="1" dirty="0">
                <a:solidFill>
                  <a:srgbClr val="FF0000"/>
                </a:solidFill>
                <a:latin typeface="Arial" panose="020B0604020202020204" pitchFamily="34" charset="0"/>
                <a:cs typeface="Arial" panose="020B0604020202020204" pitchFamily="34" charset="0"/>
              </a:rPr>
              <a:t>Effective across the entire study period</a:t>
            </a:r>
          </a:p>
          <a:p>
            <a:pPr marL="914400" lvl="1" indent="-457200">
              <a:buFont typeface="Wingdings" panose="05000000000000000000" pitchFamily="2" charset="2"/>
              <a:buChar char="ü"/>
            </a:pPr>
            <a:endParaRPr lang="en-US" sz="2800" b="1" dirty="0">
              <a:solidFill>
                <a:srgbClr val="FF0000"/>
              </a:solidFill>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ü"/>
            </a:pPr>
            <a:r>
              <a:rPr lang="en-US" sz="2800" b="1" dirty="0">
                <a:solidFill>
                  <a:srgbClr val="FF0000"/>
                </a:solidFill>
                <a:latin typeface="Arial" panose="020B0604020202020204" pitchFamily="34" charset="0"/>
                <a:cs typeface="Arial" panose="020B0604020202020204" pitchFamily="34" charset="0"/>
              </a:rPr>
              <a:t>Benefits were meaningful and enduring</a:t>
            </a:r>
          </a:p>
          <a:p>
            <a:pPr marL="1371600" lvl="2"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Reduced risky drinking days &gt; 50% at 12 months</a:t>
            </a:r>
          </a:p>
          <a:p>
            <a:pPr marL="1371600" lvl="2"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Doubled the odds of abstinence at 12 months</a:t>
            </a:r>
          </a:p>
          <a:p>
            <a:pPr marL="457200" indent="-457200">
              <a:buFont typeface="Wingdings" panose="05000000000000000000" pitchFamily="2" charset="2"/>
              <a:buChar char="ü"/>
            </a:pP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57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Patients don‘t self monitor well</a:t>
            </a:r>
          </a:p>
        </p:txBody>
      </p:sp>
      <p:sp>
        <p:nvSpPr>
          <p:cNvPr id="6" name="TextBox 5"/>
          <p:cNvSpPr txBox="1"/>
          <p:nvPr/>
        </p:nvSpPr>
        <p:spPr>
          <a:xfrm>
            <a:off x="47625" y="742949"/>
            <a:ext cx="11753850"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SUD is a chronic relapsing disorder</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Life-long risk monitoring is difficult</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Use of A-CHESS is sustained only “moderately well”</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Patients often didn’t use A-CHESS prior to lapse/relapse</a:t>
            </a:r>
          </a:p>
          <a:p>
            <a:pPr marL="457200" indent="-457200">
              <a:buFont typeface="Wingdings" panose="05000000000000000000" pitchFamily="2" charset="2"/>
              <a:buChar char="q"/>
            </a:pPr>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US" sz="2800" b="1" dirty="0">
                <a:latin typeface="Arial" panose="020B0604020202020204" pitchFamily="34" charset="0"/>
                <a:cs typeface="Arial" panose="020B0604020202020204" pitchFamily="34" charset="0"/>
              </a:rPr>
              <a:t>Patients may not have used the optimal interventions and supports for them</a:t>
            </a:r>
          </a:p>
        </p:txBody>
      </p:sp>
      <p:sp>
        <p:nvSpPr>
          <p:cNvPr id="2" name="Rectangle 1">
            <a:extLst>
              <a:ext uri="{FF2B5EF4-FFF2-40B4-BE49-F238E27FC236}">
                <a16:creationId xmlns:a16="http://schemas.microsoft.com/office/drawing/2014/main" id="{BA258F07-D6C9-4C0A-8B9E-65FD53F71F87}"/>
              </a:ext>
            </a:extLst>
          </p:cNvPr>
          <p:cNvSpPr/>
          <p:nvPr/>
        </p:nvSpPr>
        <p:spPr>
          <a:xfrm>
            <a:off x="36195" y="5638145"/>
            <a:ext cx="12049126" cy="1200329"/>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"Could you predict not only who might be at greatest risk for relapse but </a:t>
            </a:r>
            <a:r>
              <a:rPr lang="en-US" sz="2400" b="1" dirty="0">
                <a:solidFill>
                  <a:srgbClr val="FF0000"/>
                </a:solidFill>
                <a:latin typeface="Arial" panose="020B0604020202020204" pitchFamily="34" charset="0"/>
                <a:cs typeface="Arial" panose="020B0604020202020204" pitchFamily="34" charset="0"/>
              </a:rPr>
              <a:t>precisely when </a:t>
            </a:r>
            <a:r>
              <a:rPr lang="en-US" sz="2400" b="1" dirty="0">
                <a:latin typeface="Arial" panose="020B0604020202020204" pitchFamily="34" charset="0"/>
                <a:cs typeface="Arial" panose="020B0604020202020204" pitchFamily="34" charset="0"/>
              </a:rPr>
              <a:t>that relapse might occur and </a:t>
            </a:r>
            <a:r>
              <a:rPr lang="en-US" sz="2400" b="1" dirty="0">
                <a:solidFill>
                  <a:srgbClr val="FF0000"/>
                </a:solidFill>
                <a:latin typeface="Arial" panose="020B0604020202020204" pitchFamily="34" charset="0"/>
                <a:cs typeface="Arial" panose="020B0604020202020204" pitchFamily="34" charset="0"/>
              </a:rPr>
              <a:t>how best to intervene</a:t>
            </a:r>
            <a:r>
              <a:rPr lang="en-US" sz="2400" b="1" dirty="0">
                <a:latin typeface="Arial" panose="020B0604020202020204" pitchFamily="34" charset="0"/>
                <a:cs typeface="Arial" panose="020B0604020202020204" pitchFamily="34" charset="0"/>
              </a:rPr>
              <a:t> to prevent it?" </a:t>
            </a:r>
          </a:p>
        </p:txBody>
      </p:sp>
    </p:spTree>
    <p:extLst>
      <p:ext uri="{BB962C8B-B14F-4D97-AF65-F5344CB8AC3E}">
        <p14:creationId xmlns:p14="http://schemas.microsoft.com/office/powerpoint/2010/main" val="293552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52400" y="628650"/>
            <a:ext cx="8562975" cy="47625"/>
          </a:xfrm>
          <a:prstGeom prst="line">
            <a:avLst/>
          </a:prstGeom>
          <a:ln w="381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75" y="38099"/>
            <a:ext cx="11887200"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cs typeface="Arial" panose="020B0604020202020204" pitchFamily="34" charset="0"/>
              </a:rPr>
              <a:t>Smart </a:t>
            </a:r>
            <a:r>
              <a:rPr lang="en-US" sz="3200" b="1" dirty="0" err="1">
                <a:solidFill>
                  <a:srgbClr val="00B050"/>
                </a:solidFill>
                <a:latin typeface="Arial" panose="020B0604020202020204" pitchFamily="34" charset="0"/>
                <a:cs typeface="Arial" panose="020B0604020202020204" pitchFamily="34" charset="0"/>
              </a:rPr>
              <a:t>DTx</a:t>
            </a:r>
            <a:endParaRPr lang="en-US" sz="3200" b="1" dirty="0">
              <a:solidFill>
                <a:srgbClr val="00B0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D6BDBC8-5856-48BF-B518-CD6821449D89}"/>
              </a:ext>
            </a:extLst>
          </p:cNvPr>
          <p:cNvSpPr txBox="1"/>
          <p:nvPr/>
        </p:nvSpPr>
        <p:spPr>
          <a:xfrm>
            <a:off x="0" y="712967"/>
            <a:ext cx="11753850" cy="3970318"/>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latin typeface="Arial" panose="020B0604020202020204" pitchFamily="34" charset="0"/>
                <a:cs typeface="Arial" panose="020B0604020202020204" pitchFamily="34" charset="0"/>
              </a:rPr>
              <a:t>Power of </a:t>
            </a:r>
            <a:r>
              <a:rPr lang="en-US" sz="2800" b="1" dirty="0" err="1">
                <a:latin typeface="Arial" panose="020B0604020202020204" pitchFamily="34" charset="0"/>
                <a:cs typeface="Arial" panose="020B0604020202020204" pitchFamily="34" charset="0"/>
              </a:rPr>
              <a:t>DTx</a:t>
            </a:r>
            <a:r>
              <a:rPr lang="en-US" sz="2800" b="1" dirty="0">
                <a:latin typeface="Arial" panose="020B0604020202020204" pitchFamily="34" charset="0"/>
                <a:cs typeface="Arial" panose="020B0604020202020204" pitchFamily="34" charset="0"/>
              </a:rPr>
              <a:t> comes from easy, 24/7 access to their many supports - their treatments, tools, and services.</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But</a:t>
            </a:r>
          </a:p>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When should I use them</a:t>
            </a:r>
          </a:p>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For how long</a:t>
            </a:r>
          </a:p>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Which of their many supports are best for me?</a:t>
            </a:r>
          </a:p>
          <a:p>
            <a:pPr marL="457200" indent="-457200">
              <a:buBlip>
                <a:blip r:embed="rId3">
                  <a:extLst>
                    <a:ext uri="{96DAC541-7B7A-43D3-8B79-37D633B846F1}">
                      <asvg:svgBlip xmlns:asvg="http://schemas.microsoft.com/office/drawing/2016/SVG/main" r:embed="rId4"/>
                    </a:ext>
                  </a:extLst>
                </a:blip>
              </a:buBlip>
            </a:pPr>
            <a:r>
              <a:rPr lang="en-US" sz="2800" b="1" dirty="0">
                <a:latin typeface="Arial" panose="020B0604020202020204" pitchFamily="34" charset="0"/>
                <a:cs typeface="Arial" panose="020B0604020202020204" pitchFamily="34" charset="0"/>
              </a:rPr>
              <a:t>And which are best for me </a:t>
            </a:r>
            <a:r>
              <a:rPr lang="en-US" sz="2800" b="1" dirty="0">
                <a:effectLst/>
                <a:latin typeface="Arial" panose="020B0604020202020204" pitchFamily="34" charset="0"/>
                <a:cs typeface="Arial" panose="020B0604020202020204" pitchFamily="34" charset="0"/>
              </a:rPr>
              <a:t>right now</a:t>
            </a:r>
            <a:r>
              <a:rPr lang="en-US" sz="2800" b="1" dirty="0">
                <a:latin typeface="Arial" panose="020B0604020202020204" pitchFamily="34" charset="0"/>
                <a:cs typeface="Arial" panose="020B0604020202020204" pitchFamily="34" charset="0"/>
              </a:rPr>
              <a:t>, at this moment in time?</a:t>
            </a:r>
          </a:p>
          <a:p>
            <a:endParaRPr lang="en-US" sz="28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45D5B6B-10CB-4142-8E51-6D01C551C502}"/>
              </a:ext>
            </a:extLst>
          </p:cNvPr>
          <p:cNvSpPr/>
          <p:nvPr/>
        </p:nvSpPr>
        <p:spPr>
          <a:xfrm>
            <a:off x="66674" y="5235623"/>
            <a:ext cx="12125325" cy="1384995"/>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Smart </a:t>
            </a:r>
            <a:r>
              <a:rPr lang="en-US" sz="2800" b="1" dirty="0" err="1">
                <a:solidFill>
                  <a:srgbClr val="FF0000"/>
                </a:solidFill>
                <a:latin typeface="Arial" panose="020B0604020202020204" pitchFamily="34" charset="0"/>
                <a:cs typeface="Arial" panose="020B0604020202020204" pitchFamily="34" charset="0"/>
              </a:rPr>
              <a:t>DTx</a:t>
            </a:r>
            <a:r>
              <a:rPr lang="en-US" sz="2800" b="1" dirty="0">
                <a:solidFill>
                  <a:srgbClr val="FF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can address these questions by adding </a:t>
            </a:r>
            <a:r>
              <a:rPr lang="en-US" sz="2800" b="1" dirty="0">
                <a:solidFill>
                  <a:srgbClr val="FF0000"/>
                </a:solidFill>
                <a:latin typeface="Arial" panose="020B0604020202020204" pitchFamily="34" charset="0"/>
                <a:cs typeface="Arial" panose="020B0604020202020204" pitchFamily="34" charset="0"/>
              </a:rPr>
              <a:t>personal sensing </a:t>
            </a:r>
            <a:r>
              <a:rPr lang="en-US" sz="2800" b="1" dirty="0">
                <a:latin typeface="Arial" panose="020B0604020202020204" pitchFamily="34" charset="0"/>
                <a:cs typeface="Arial" panose="020B0604020202020204" pitchFamily="34" charset="0"/>
              </a:rPr>
              <a:t>capabilities and </a:t>
            </a:r>
            <a:r>
              <a:rPr lang="en-US" sz="2800" b="1" dirty="0">
                <a:solidFill>
                  <a:srgbClr val="FF0000"/>
                </a:solidFill>
                <a:latin typeface="Arial" panose="020B0604020202020204" pitchFamily="34" charset="0"/>
                <a:cs typeface="Arial" panose="020B0604020202020204" pitchFamily="34" charset="0"/>
              </a:rPr>
              <a:t>machine learning </a:t>
            </a:r>
            <a:r>
              <a:rPr lang="en-US" sz="2800" b="1" dirty="0">
                <a:latin typeface="Arial" panose="020B0604020202020204" pitchFamily="34" charset="0"/>
                <a:cs typeface="Arial" panose="020B0604020202020204" pitchFamily="34" charset="0"/>
              </a:rPr>
              <a:t>prediction/recommendation systems</a:t>
            </a:r>
          </a:p>
        </p:txBody>
      </p:sp>
    </p:spTree>
    <p:extLst>
      <p:ext uri="{BB962C8B-B14F-4D97-AF65-F5344CB8AC3E}">
        <p14:creationId xmlns:p14="http://schemas.microsoft.com/office/powerpoint/2010/main" val="2147164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9493</TotalTime>
  <Words>3126</Words>
  <Application>Microsoft Office PowerPoint</Application>
  <PresentationFormat>Widescreen</PresentationFormat>
  <Paragraphs>627</Paragraphs>
  <Slides>54</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jjcurtin</dc:creator>
  <cp:lastModifiedBy>John J. Curtin</cp:lastModifiedBy>
  <cp:revision>401</cp:revision>
  <dcterms:created xsi:type="dcterms:W3CDTF">2018-04-04T16:44:54Z</dcterms:created>
  <dcterms:modified xsi:type="dcterms:W3CDTF">2022-03-23T01:13:17Z</dcterms:modified>
</cp:coreProperties>
</file>