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345" r:id="rId3"/>
    <p:sldId id="349" r:id="rId4"/>
    <p:sldId id="376" r:id="rId5"/>
    <p:sldId id="293" r:id="rId6"/>
    <p:sldId id="347" r:id="rId7"/>
    <p:sldId id="346" r:id="rId8"/>
    <p:sldId id="297" r:id="rId9"/>
    <p:sldId id="329" r:id="rId10"/>
    <p:sldId id="375" r:id="rId11"/>
    <p:sldId id="318" r:id="rId12"/>
    <p:sldId id="321" r:id="rId13"/>
    <p:sldId id="322" r:id="rId14"/>
    <p:sldId id="277" r:id="rId15"/>
    <p:sldId id="278" r:id="rId16"/>
    <p:sldId id="279" r:id="rId17"/>
    <p:sldId id="281" r:id="rId18"/>
    <p:sldId id="284" r:id="rId19"/>
    <p:sldId id="282" r:id="rId20"/>
    <p:sldId id="262" r:id="rId21"/>
    <p:sldId id="331" r:id="rId22"/>
    <p:sldId id="371" r:id="rId23"/>
    <p:sldId id="283" r:id="rId24"/>
    <p:sldId id="306" r:id="rId25"/>
    <p:sldId id="276" r:id="rId26"/>
    <p:sldId id="272" r:id="rId27"/>
    <p:sldId id="287" r:id="rId28"/>
    <p:sldId id="288" r:id="rId29"/>
    <p:sldId id="275" r:id="rId30"/>
    <p:sldId id="340" r:id="rId31"/>
    <p:sldId id="377" r:id="rId32"/>
    <p:sldId id="378" r:id="rId33"/>
    <p:sldId id="330" r:id="rId34"/>
    <p:sldId id="357" r:id="rId35"/>
    <p:sldId id="354" r:id="rId36"/>
    <p:sldId id="358" r:id="rId37"/>
    <p:sldId id="309" r:id="rId38"/>
    <p:sldId id="359" r:id="rId39"/>
    <p:sldId id="310" r:id="rId40"/>
    <p:sldId id="313" r:id="rId41"/>
    <p:sldId id="369" r:id="rId42"/>
    <p:sldId id="370" r:id="rId43"/>
    <p:sldId id="360" r:id="rId44"/>
    <p:sldId id="338" r:id="rId45"/>
    <p:sldId id="337" r:id="rId46"/>
    <p:sldId id="361" r:id="rId47"/>
    <p:sldId id="363" r:id="rId48"/>
    <p:sldId id="368" r:id="rId49"/>
    <p:sldId id="366" r:id="rId50"/>
    <p:sldId id="367" r:id="rId51"/>
    <p:sldId id="362" r:id="rId52"/>
    <p:sldId id="351" r:id="rId53"/>
    <p:sldId id="364" r:id="rId54"/>
    <p:sldId id="374" r:id="rId5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B4E1BD-C237-4A85-B02E-111539A93202}">
          <p14:sldIdLst>
            <p14:sldId id="256"/>
            <p14:sldId id="345"/>
            <p14:sldId id="349"/>
            <p14:sldId id="376"/>
            <p14:sldId id="293"/>
            <p14:sldId id="347"/>
            <p14:sldId id="346"/>
            <p14:sldId id="297"/>
            <p14:sldId id="329"/>
            <p14:sldId id="375"/>
            <p14:sldId id="318"/>
            <p14:sldId id="321"/>
            <p14:sldId id="322"/>
            <p14:sldId id="277"/>
            <p14:sldId id="278"/>
            <p14:sldId id="279"/>
            <p14:sldId id="281"/>
            <p14:sldId id="284"/>
            <p14:sldId id="282"/>
            <p14:sldId id="262"/>
            <p14:sldId id="331"/>
            <p14:sldId id="371"/>
            <p14:sldId id="283"/>
            <p14:sldId id="306"/>
            <p14:sldId id="276"/>
            <p14:sldId id="272"/>
            <p14:sldId id="287"/>
            <p14:sldId id="288"/>
            <p14:sldId id="275"/>
            <p14:sldId id="340"/>
            <p14:sldId id="377"/>
            <p14:sldId id="378"/>
            <p14:sldId id="330"/>
            <p14:sldId id="357"/>
            <p14:sldId id="354"/>
            <p14:sldId id="358"/>
            <p14:sldId id="309"/>
            <p14:sldId id="359"/>
            <p14:sldId id="310"/>
            <p14:sldId id="313"/>
            <p14:sldId id="369"/>
            <p14:sldId id="370"/>
            <p14:sldId id="360"/>
            <p14:sldId id="338"/>
            <p14:sldId id="337"/>
            <p14:sldId id="361"/>
            <p14:sldId id="363"/>
            <p14:sldId id="368"/>
            <p14:sldId id="366"/>
            <p14:sldId id="367"/>
            <p14:sldId id="362"/>
            <p14:sldId id="351"/>
            <p14:sldId id="364"/>
            <p14:sldId id="3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66"/>
    <a:srgbClr val="00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61161" autoAdjust="0"/>
  </p:normalViewPr>
  <p:slideViewPr>
    <p:cSldViewPr snapToGrid="0" snapToObjects="1">
      <p:cViewPr varScale="1">
        <p:scale>
          <a:sx n="51" d="100"/>
          <a:sy n="51" d="100"/>
        </p:scale>
        <p:origin x="235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EBF1608-4BD7-2D46-9BB9-DD1F66FC1DE4}" type="datetimeFigureOut">
              <a:rPr lang="en-US" smtClean="0"/>
              <a:t>9/26/2016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6E57883-2ED3-0348-B1C6-4971BE0A454D}" type="slidenum">
              <a:rPr lang="en-US" smtClean="0"/>
              <a:t>‹#›</a:t>
            </a:fld>
            <a:endParaRPr lang="en-US"/>
          </a:p>
        </p:txBody>
      </p:sp>
    </p:spTree>
    <p:extLst>
      <p:ext uri="{BB962C8B-B14F-4D97-AF65-F5344CB8AC3E}">
        <p14:creationId xmlns:p14="http://schemas.microsoft.com/office/powerpoint/2010/main" val="103161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6E57883-2ED3-0348-B1C6-4971BE0A454D}" type="slidenum">
              <a:rPr lang="en-US" smtClean="0"/>
              <a:t>1</a:t>
            </a:fld>
            <a:endParaRPr lang="en-US"/>
          </a:p>
        </p:txBody>
      </p:sp>
    </p:spTree>
    <p:extLst>
      <p:ext uri="{BB962C8B-B14F-4D97-AF65-F5344CB8AC3E}">
        <p14:creationId xmlns:p14="http://schemas.microsoft.com/office/powerpoint/2010/main" val="263855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examined three psychometric properties because of their implications for the robustness, reproducibility, and reliability of psychological research using these tasks. </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A6E57883-2ED3-0348-B1C6-4971BE0A454D}" type="slidenum">
              <a:rPr lang="en-US" smtClean="0"/>
              <a:t>10</a:t>
            </a:fld>
            <a:endParaRPr lang="en-US"/>
          </a:p>
        </p:txBody>
      </p:sp>
    </p:spTree>
    <p:extLst>
      <p:ext uri="{BB962C8B-B14F-4D97-AF65-F5344CB8AC3E}">
        <p14:creationId xmlns:p14="http://schemas.microsoft.com/office/powerpoint/2010/main" val="353936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Information about the effect size and stability of these task manipulations is important to avoid pitfalls (such</a:t>
            </a:r>
            <a:r>
              <a:rPr lang="en-US" sz="1200" b="1" kern="1200" baseline="0" dirty="0">
                <a:solidFill>
                  <a:schemeClr val="tx1"/>
                </a:solidFill>
                <a:effectLst/>
                <a:latin typeface="+mn-lt"/>
                <a:ea typeface="+mn-ea"/>
                <a:cs typeface="+mn-cs"/>
              </a:rPr>
              <a:t> as </a:t>
            </a:r>
            <a:r>
              <a:rPr lang="en-US" sz="1200" b="1" kern="1200" dirty="0">
                <a:solidFill>
                  <a:schemeClr val="tx1"/>
                </a:solidFill>
                <a:effectLst/>
                <a:latin typeface="+mn-lt"/>
                <a:ea typeface="+mn-ea"/>
                <a:cs typeface="+mn-cs"/>
              </a:rPr>
              <a:t>ceiling</a:t>
            </a:r>
            <a:r>
              <a:rPr lang="en-US" sz="1200" b="1" kern="1200" baseline="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floor effects) and to interpret change over time</a:t>
            </a:r>
            <a:r>
              <a:rPr lang="en-US" sz="1200" b="1" kern="1200" baseline="0" dirty="0">
                <a:solidFill>
                  <a:schemeClr val="tx1"/>
                </a:solidFill>
                <a:effectLst/>
                <a:latin typeface="+mn-lt"/>
                <a:ea typeface="+mn-ea"/>
                <a:cs typeface="+mn-cs"/>
              </a:rPr>
              <a:t> between </a:t>
            </a:r>
            <a:r>
              <a:rPr lang="en-US" sz="1200" b="1" kern="1200" dirty="0">
                <a:solidFill>
                  <a:schemeClr val="tx1"/>
                </a:solidFill>
                <a:effectLst/>
                <a:latin typeface="+mn-lt"/>
                <a:ea typeface="+mn-ea"/>
                <a:cs typeface="+mn-cs"/>
              </a:rPr>
              <a:t>sessions.</a:t>
            </a:r>
          </a:p>
        </p:txBody>
      </p:sp>
      <p:sp>
        <p:nvSpPr>
          <p:cNvPr id="4" name="Slide Number Placeholder 3"/>
          <p:cNvSpPr>
            <a:spLocks noGrp="1"/>
          </p:cNvSpPr>
          <p:nvPr>
            <p:ph type="sldNum" sz="quarter" idx="10"/>
          </p:nvPr>
        </p:nvSpPr>
        <p:spPr/>
        <p:txBody>
          <a:bodyPr/>
          <a:lstStyle/>
          <a:p>
            <a:fld id="{A6E57883-2ED3-0348-B1C6-4971BE0A454D}" type="slidenum">
              <a:rPr lang="en-US" smtClean="0"/>
              <a:t>11</a:t>
            </a:fld>
            <a:endParaRPr lang="en-US"/>
          </a:p>
        </p:txBody>
      </p:sp>
    </p:spTree>
    <p:extLst>
      <p:ext uri="{BB962C8B-B14F-4D97-AF65-F5344CB8AC3E}">
        <p14:creationId xmlns:p14="http://schemas.microsoft.com/office/powerpoint/2010/main" val="144834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examined</a:t>
            </a:r>
            <a:r>
              <a:rPr lang="en-US" b="1" baseline="0" dirty="0"/>
              <a:t> split-half reliability using Spearman-brown corrected correlations between odd and even trials to quantify the internal consistency within subjects. </a:t>
            </a:r>
            <a:r>
              <a:rPr lang="en-US" sz="1200" b="1" kern="1200" dirty="0">
                <a:solidFill>
                  <a:schemeClr val="tx1"/>
                </a:solidFill>
                <a:effectLst/>
                <a:latin typeface="+mn-lt"/>
                <a:ea typeface="+mn-ea"/>
                <a:cs typeface="+mn-cs"/>
              </a:rPr>
              <a:t>This is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important to the extent that the measure is conceptualized as representing a unidimensional construct that’s measured homogenously by multiple trials or items.</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A6E57883-2ED3-0348-B1C6-4971BE0A454D}" type="slidenum">
              <a:rPr lang="en-US" smtClean="0"/>
              <a:t>12</a:t>
            </a:fld>
            <a:endParaRPr lang="en-US"/>
          </a:p>
        </p:txBody>
      </p:sp>
    </p:spTree>
    <p:extLst>
      <p:ext uri="{BB962C8B-B14F-4D97-AF65-F5344CB8AC3E}">
        <p14:creationId xmlns:p14="http://schemas.microsoft.com/office/powerpoint/2010/main" val="411233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 examine temporal stability using Pearson correlations between study visit 1 and visit 2 to quantify the stability of individual differences in responses over one week. Temporal stability is an essential prerequisite for any studies aiming to make inferences about trait-like characteristics, repeat task administration within subjects under different conditions, or detect change over time. </a:t>
            </a:r>
          </a:p>
        </p:txBody>
      </p:sp>
      <p:sp>
        <p:nvSpPr>
          <p:cNvPr id="4" name="Slide Number Placeholder 3"/>
          <p:cNvSpPr>
            <a:spLocks noGrp="1"/>
          </p:cNvSpPr>
          <p:nvPr>
            <p:ph type="sldNum" sz="quarter" idx="10"/>
          </p:nvPr>
        </p:nvSpPr>
        <p:spPr/>
        <p:txBody>
          <a:bodyPr/>
          <a:lstStyle/>
          <a:p>
            <a:fld id="{A6E57883-2ED3-0348-B1C6-4971BE0A454D}" type="slidenum">
              <a:rPr lang="en-US" smtClean="0"/>
              <a:t>13</a:t>
            </a:fld>
            <a:endParaRPr lang="en-US"/>
          </a:p>
        </p:txBody>
      </p:sp>
    </p:spTree>
    <p:extLst>
      <p:ext uri="{BB962C8B-B14F-4D97-AF65-F5344CB8AC3E}">
        <p14:creationId xmlns:p14="http://schemas.microsoft.com/office/powerpoint/2010/main" val="2069264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we’ll look at the effect size magnitude and stability of startle modulation. Cohen’s D</a:t>
            </a:r>
            <a:r>
              <a:rPr lang="en-US" b="1" baseline="0" dirty="0"/>
              <a:t> is </a:t>
            </a:r>
            <a:r>
              <a:rPr lang="en-US" b="1" dirty="0"/>
              <a:t>on the X-axis. To help anchor these we</a:t>
            </a:r>
            <a:r>
              <a:rPr lang="en-US" b="1" baseline="0" dirty="0"/>
              <a:t> have </a:t>
            </a:r>
            <a:r>
              <a:rPr lang="en-US" b="1" dirty="0"/>
              <a:t>t</a:t>
            </a:r>
            <a:r>
              <a:rPr lang="en-US" b="1" baseline="0" dirty="0"/>
              <a:t>raditional values on top identifying small, medium or large effect sizes of .2, .5. and .8 respectively. </a:t>
            </a:r>
          </a:p>
          <a:p>
            <a:endParaRPr lang="en-US" b="1" baseline="0" dirty="0"/>
          </a:p>
          <a:p>
            <a:r>
              <a:rPr lang="en-US" b="1" baseline="0" dirty="0"/>
              <a:t>For the NPU task t</a:t>
            </a:r>
            <a:r>
              <a:rPr lang="en-US" altLang="en-US" sz="1200" b="1" dirty="0"/>
              <a:t>he predictable shock is displayed in blue and the unpredictable shock in red.</a:t>
            </a:r>
            <a:r>
              <a:rPr lang="en-US" b="1" dirty="0"/>
              <a:t> </a:t>
            </a:r>
            <a:r>
              <a:rPr lang="en-US" b="1" baseline="0" dirty="0"/>
              <a:t>I will use this general format and coloring for all of the data slides.</a:t>
            </a:r>
          </a:p>
        </p:txBody>
      </p:sp>
      <p:sp>
        <p:nvSpPr>
          <p:cNvPr id="4" name="Slide Number Placeholder 3"/>
          <p:cNvSpPr>
            <a:spLocks noGrp="1"/>
          </p:cNvSpPr>
          <p:nvPr>
            <p:ph type="sldNum" sz="quarter" idx="10"/>
          </p:nvPr>
        </p:nvSpPr>
        <p:spPr/>
        <p:txBody>
          <a:bodyPr/>
          <a:lstStyle/>
          <a:p>
            <a:fld id="{A6E57883-2ED3-0348-B1C6-4971BE0A454D}" type="slidenum">
              <a:rPr lang="en-US" smtClean="0"/>
              <a:t>14</a:t>
            </a:fld>
            <a:endParaRPr lang="en-US"/>
          </a:p>
        </p:txBody>
      </p:sp>
    </p:spTree>
    <p:extLst>
      <p:ext uri="{BB962C8B-B14F-4D97-AF65-F5344CB8AC3E}">
        <p14:creationId xmlns:p14="http://schemas.microsoft.com/office/powerpoint/2010/main" val="81648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both study visit</a:t>
            </a:r>
            <a:r>
              <a:rPr lang="en-US" b="1" baseline="0" dirty="0"/>
              <a:t> 1 [on top] and 2 [below]</a:t>
            </a:r>
            <a:r>
              <a:rPr lang="en-US" b="1" dirty="0"/>
              <a:t> predictable and unpredictable threat of shock elicited robust startle modulation. The</a:t>
            </a:r>
            <a:r>
              <a:rPr lang="en-US" b="1" baseline="0" dirty="0"/>
              <a:t> effect size was consistently in the .4-.7 range. For those startle researchers in the audience who prefer to think in terms of raw units you can see on the right that startle was potentiated about 25 to 35 microvolts. Asterisks to the right indicate whether the effect was significant. The magnitude of predictable startle modulation on average was stable across study visits, but there was a small but significant decrease to unpredictable threat from time 1 to 2. </a:t>
            </a:r>
            <a:endParaRPr lang="en-US" b="1" dirty="0"/>
          </a:p>
        </p:txBody>
      </p:sp>
      <p:sp>
        <p:nvSpPr>
          <p:cNvPr id="4" name="Slide Number Placeholder 3"/>
          <p:cNvSpPr>
            <a:spLocks noGrp="1"/>
          </p:cNvSpPr>
          <p:nvPr>
            <p:ph type="sldNum" sz="quarter" idx="10"/>
          </p:nvPr>
        </p:nvSpPr>
        <p:spPr/>
        <p:txBody>
          <a:bodyPr/>
          <a:lstStyle/>
          <a:p>
            <a:fld id="{A6E57883-2ED3-0348-B1C6-4971BE0A454D}" type="slidenum">
              <a:rPr lang="en-US" smtClean="0"/>
              <a:t>15</a:t>
            </a:fld>
            <a:endParaRPr lang="en-US"/>
          </a:p>
        </p:txBody>
      </p:sp>
    </p:spTree>
    <p:extLst>
      <p:ext uri="{BB962C8B-B14F-4D97-AF65-F5344CB8AC3E}">
        <p14:creationId xmlns:p14="http://schemas.microsoft.com/office/powerpoint/2010/main" val="137266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the IAPS task, unpleasant pictures are displayed in green and pleasant pictures in purple.</a:t>
            </a:r>
          </a:p>
          <a:p>
            <a:endParaRPr lang="en-US" b="1" dirty="0"/>
          </a:p>
          <a:p>
            <a:r>
              <a:rPr lang="en-US" b="1" dirty="0"/>
              <a:t>We</a:t>
            </a:r>
            <a:r>
              <a:rPr lang="en-US" b="1" baseline="0" dirty="0"/>
              <a:t> observed the classic emotion modulated startle effect at study visit 1. Unpleasant pictures significantly increased startle and pleasant pictures decreased startle relative to neutral pictures. Cohen’s d’s are plotted as absolute values for display purposes, so pleasant attenuation appears positive. The unpleasant startle effect was significant and stable across study visits, but the pleasant picture effect disappeared by the second visit. This is consistent with earlier findings from Manber, Allen and colleagues over 15 years ago and highlights ongoing concerns for study designs with repeated testing aiming to examine startle modulation by pleasant pictures.</a:t>
            </a:r>
          </a:p>
        </p:txBody>
      </p:sp>
      <p:sp>
        <p:nvSpPr>
          <p:cNvPr id="4" name="Slide Number Placeholder 3"/>
          <p:cNvSpPr>
            <a:spLocks noGrp="1"/>
          </p:cNvSpPr>
          <p:nvPr>
            <p:ph type="sldNum" sz="quarter" idx="10"/>
          </p:nvPr>
        </p:nvSpPr>
        <p:spPr/>
        <p:txBody>
          <a:bodyPr/>
          <a:lstStyle/>
          <a:p>
            <a:fld id="{A6E57883-2ED3-0348-B1C6-4971BE0A454D}" type="slidenum">
              <a:rPr lang="en-US" smtClean="0"/>
              <a:t>16</a:t>
            </a:fld>
            <a:endParaRPr lang="en-US"/>
          </a:p>
        </p:txBody>
      </p:sp>
    </p:spTree>
    <p:extLst>
      <p:ext uri="{BB962C8B-B14F-4D97-AF65-F5344CB8AC3E}">
        <p14:creationId xmlns:p14="http://schemas.microsoft.com/office/powerpoint/2010/main" val="1681053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Staying with startle modulation we’ll now turn to internal consistency and temporal stability. The X-axis has changed and is now the Pearson correlation coefficient.</a:t>
            </a:r>
          </a:p>
        </p:txBody>
      </p:sp>
      <p:sp>
        <p:nvSpPr>
          <p:cNvPr id="4" name="Slide Number Placeholder 3"/>
          <p:cNvSpPr>
            <a:spLocks noGrp="1"/>
          </p:cNvSpPr>
          <p:nvPr>
            <p:ph type="sldNum" sz="quarter" idx="10"/>
          </p:nvPr>
        </p:nvSpPr>
        <p:spPr/>
        <p:txBody>
          <a:bodyPr/>
          <a:lstStyle/>
          <a:p>
            <a:fld id="{A6E57883-2ED3-0348-B1C6-4971BE0A454D}" type="slidenum">
              <a:rPr lang="en-US" smtClean="0"/>
              <a:t>17</a:t>
            </a:fld>
            <a:endParaRPr lang="en-US"/>
          </a:p>
        </p:txBody>
      </p:sp>
    </p:spTree>
    <p:extLst>
      <p:ext uri="{BB962C8B-B14F-4D97-AF65-F5344CB8AC3E}">
        <p14:creationId xmlns:p14="http://schemas.microsoft.com/office/powerpoint/2010/main" val="210721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the NPU Task startle</a:t>
            </a:r>
            <a:r>
              <a:rPr lang="en-US" b="1" baseline="0" dirty="0"/>
              <a:t> modulation displays adequate to good internal consistency, with correlations in the .6 to .8 range. The lines represent 95% confidence intervals.</a:t>
            </a:r>
            <a:endParaRPr lang="en-US" b="1" dirty="0"/>
          </a:p>
        </p:txBody>
      </p:sp>
      <p:sp>
        <p:nvSpPr>
          <p:cNvPr id="4" name="Slide Number Placeholder 3"/>
          <p:cNvSpPr>
            <a:spLocks noGrp="1"/>
          </p:cNvSpPr>
          <p:nvPr>
            <p:ph type="sldNum" sz="quarter" idx="10"/>
          </p:nvPr>
        </p:nvSpPr>
        <p:spPr/>
        <p:txBody>
          <a:bodyPr/>
          <a:lstStyle/>
          <a:p>
            <a:fld id="{A6E57883-2ED3-0348-B1C6-4971BE0A454D}" type="slidenum">
              <a:rPr lang="en-US" smtClean="0"/>
              <a:t>18</a:t>
            </a:fld>
            <a:endParaRPr lang="en-US"/>
          </a:p>
        </p:txBody>
      </p:sp>
    </p:spTree>
    <p:extLst>
      <p:ext uri="{BB962C8B-B14F-4D97-AF65-F5344CB8AC3E}">
        <p14:creationId xmlns:p14="http://schemas.microsoft.com/office/powerpoint/2010/main" val="365808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observed the temporal stability of predictable and unpredictable startle modulation to be appropriate for repeated measurement over time with correlations between visit 1 &amp; 2 around 0.7. These results closely align with a previous study from Stew </a:t>
            </a:r>
            <a:r>
              <a:rPr lang="en-US" sz="1200" b="1" kern="1200" dirty="0" err="1">
                <a:solidFill>
                  <a:schemeClr val="tx1"/>
                </a:solidFill>
                <a:effectLst/>
                <a:latin typeface="+mn-lt"/>
                <a:ea typeface="+mn-ea"/>
                <a:cs typeface="+mn-cs"/>
              </a:rPr>
              <a:t>Shankman’s</a:t>
            </a:r>
            <a:r>
              <a:rPr lang="en-US" sz="1200" b="1" kern="1200" dirty="0">
                <a:solidFill>
                  <a:schemeClr val="tx1"/>
                </a:solidFill>
                <a:effectLst/>
                <a:latin typeface="+mn-lt"/>
                <a:ea typeface="+mn-ea"/>
                <a:cs typeface="+mn-cs"/>
              </a:rPr>
              <a:t> lab.</a:t>
            </a:r>
          </a:p>
        </p:txBody>
      </p:sp>
      <p:sp>
        <p:nvSpPr>
          <p:cNvPr id="4" name="Slide Number Placeholder 3"/>
          <p:cNvSpPr>
            <a:spLocks noGrp="1"/>
          </p:cNvSpPr>
          <p:nvPr>
            <p:ph type="sldNum" sz="quarter" idx="10"/>
          </p:nvPr>
        </p:nvSpPr>
        <p:spPr/>
        <p:txBody>
          <a:bodyPr/>
          <a:lstStyle/>
          <a:p>
            <a:fld id="{A6E57883-2ED3-0348-B1C6-4971BE0A454D}" type="slidenum">
              <a:rPr lang="en-US" smtClean="0"/>
              <a:t>19</a:t>
            </a:fld>
            <a:endParaRPr lang="en-US"/>
          </a:p>
        </p:txBody>
      </p:sp>
    </p:spTree>
    <p:extLst>
      <p:ext uri="{BB962C8B-B14F-4D97-AF65-F5344CB8AC3E}">
        <p14:creationId xmlns:p14="http://schemas.microsoft.com/office/powerpoint/2010/main" val="265582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Earlier this year NIMH put out a Request</a:t>
            </a:r>
            <a:r>
              <a:rPr lang="en-US" sz="1200" b="1" i="0" kern="1200" baseline="0" dirty="0">
                <a:solidFill>
                  <a:schemeClr val="tx1"/>
                </a:solidFill>
                <a:effectLst/>
                <a:latin typeface="+mn-lt"/>
                <a:ea typeface="+mn-ea"/>
                <a:cs typeface="+mn-cs"/>
              </a:rPr>
              <a:t> for Information</a:t>
            </a:r>
            <a:r>
              <a:rPr lang="en-US" sz="1200" b="1" i="0" kern="1200" dirty="0">
                <a:solidFill>
                  <a:schemeClr val="tx1"/>
                </a:solidFill>
                <a:effectLst/>
                <a:latin typeface="+mn-lt"/>
                <a:ea typeface="+mn-ea"/>
                <a:cs typeface="+mn-cs"/>
              </a:rPr>
              <a:t> with</a:t>
            </a:r>
            <a:r>
              <a:rPr lang="en-US" sz="1200" b="1" i="0" kern="1200" baseline="0" dirty="0">
                <a:solidFill>
                  <a:schemeClr val="tx1"/>
                </a:solidFill>
                <a:effectLst/>
                <a:latin typeface="+mn-lt"/>
                <a:ea typeface="+mn-ea"/>
                <a:cs typeface="+mn-cs"/>
              </a:rPr>
              <a:t> the goal of “</a:t>
            </a:r>
            <a:r>
              <a:rPr lang="en-US" sz="1200" b="1" i="0" kern="1200" dirty="0">
                <a:solidFill>
                  <a:schemeClr val="tx1"/>
                </a:solidFill>
                <a:effectLst/>
                <a:latin typeface="+mn-lt"/>
                <a:ea typeface="+mn-ea"/>
                <a:cs typeface="+mn-cs"/>
              </a:rPr>
              <a:t>developing a well-specified list of tasks, paradigms, and measures for investigators to consider using to measure the constructs of the RDoC matrix”. P</a:t>
            </a:r>
            <a:r>
              <a:rPr lang="en-US" sz="1200" b="1" kern="1200" dirty="0">
                <a:solidFill>
                  <a:schemeClr val="tx1"/>
                </a:solidFill>
                <a:effectLst/>
                <a:latin typeface="+mn-lt"/>
                <a:ea typeface="+mn-ea"/>
                <a:cs typeface="+mn-cs"/>
              </a:rPr>
              <a:t>sychophysiological tasks may tap RDoC constructs at a level that can bridge critically between other units of analysis such as neural</a:t>
            </a:r>
            <a:r>
              <a:rPr lang="en-US" sz="1200" b="1" kern="1200" baseline="0" dirty="0">
                <a:solidFill>
                  <a:schemeClr val="tx1"/>
                </a:solidFill>
                <a:effectLst/>
                <a:latin typeface="+mn-lt"/>
                <a:ea typeface="+mn-ea"/>
                <a:cs typeface="+mn-cs"/>
              </a:rPr>
              <a:t> circuits, behavior and self-report</a:t>
            </a:r>
            <a:r>
              <a:rPr lang="en-US" sz="1200" b="1" kern="1200" dirty="0">
                <a:solidFill>
                  <a:schemeClr val="tx1"/>
                </a:solidFill>
                <a:effectLst/>
                <a:latin typeface="+mn-lt"/>
                <a:ea typeface="+mn-ea"/>
                <a:cs typeface="+mn-cs"/>
              </a:rPr>
              <a:t>. As such, they</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are attractively situated to index these dimensional individual difference</a:t>
            </a:r>
            <a:r>
              <a:rPr lang="en-US" sz="1200" b="1" kern="1200" baseline="0" dirty="0">
                <a:solidFill>
                  <a:schemeClr val="tx1"/>
                </a:solidFill>
                <a:effectLst/>
                <a:latin typeface="+mn-lt"/>
                <a:ea typeface="+mn-ea"/>
                <a:cs typeface="+mn-cs"/>
              </a:rPr>
              <a:t> constructs</a:t>
            </a:r>
            <a:r>
              <a:rPr lang="en-US" sz="1200" b="1" kern="1200" dirty="0">
                <a:solidFill>
                  <a:schemeClr val="tx1"/>
                </a:solidFill>
                <a:effectLst/>
                <a:latin typeface="+mn-lt"/>
                <a:ea typeface="+mn-ea"/>
                <a:cs typeface="+mn-cs"/>
              </a:rPr>
              <a:t> within the RDoC initiative.</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E57883-2ED3-0348-B1C6-4971BE0A454D}" type="slidenum">
              <a:rPr lang="en-US" smtClean="0"/>
              <a:t>2</a:t>
            </a:fld>
            <a:endParaRPr lang="en-US"/>
          </a:p>
        </p:txBody>
      </p:sp>
    </p:spTree>
    <p:extLst>
      <p:ext uri="{BB962C8B-B14F-4D97-AF65-F5344CB8AC3E}">
        <p14:creationId xmlns:p14="http://schemas.microsoft.com/office/powerpoint/2010/main" val="2040612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observed p</a:t>
            </a:r>
            <a:r>
              <a:rPr lang="en-US" sz="1200" b="1" kern="1200" dirty="0">
                <a:solidFill>
                  <a:schemeClr val="tx1"/>
                </a:solidFill>
                <a:effectLst/>
                <a:latin typeface="+mn-lt"/>
                <a:ea typeface="+mn-ea"/>
                <a:cs typeface="+mn-cs"/>
              </a:rPr>
              <a:t>oor internal consistency for both pleasant and unpleasant picture startle modulation. As you can see both correlations were small and non-significant.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temporal stability of unpleasant modulation was moderate with a correlation of .50, similar to previous studies by Chris Larson and colleagues. However,</a:t>
            </a:r>
            <a:r>
              <a:rPr lang="en-US" sz="1200" b="1" kern="1200" baseline="0" dirty="0">
                <a:solidFill>
                  <a:schemeClr val="tx1"/>
                </a:solidFill>
                <a:effectLst/>
                <a:latin typeface="+mn-lt"/>
                <a:ea typeface="+mn-ea"/>
                <a:cs typeface="+mn-cs"/>
              </a:rPr>
              <a:t> temporal stability of pleasant startle modulation was</a:t>
            </a:r>
            <a:r>
              <a:rPr lang="en-US" sz="1200" b="1" kern="1200" dirty="0">
                <a:solidFill>
                  <a:schemeClr val="tx1"/>
                </a:solidFill>
                <a:effectLst/>
                <a:latin typeface="+mn-lt"/>
                <a:ea typeface="+mn-ea"/>
                <a:cs typeface="+mn-cs"/>
              </a:rPr>
              <a:t> zero.</a:t>
            </a:r>
          </a:p>
          <a:p>
            <a:endParaRPr lang="en-US" sz="1200" b="1"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Two brief observations. </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E57883-2ED3-0348-B1C6-4971BE0A454D}" type="slidenum">
              <a:rPr lang="en-US" smtClean="0"/>
              <a:t>20</a:t>
            </a:fld>
            <a:endParaRPr lang="en-US"/>
          </a:p>
        </p:txBody>
      </p:sp>
    </p:spTree>
    <p:extLst>
      <p:ext uri="{BB962C8B-B14F-4D97-AF65-F5344CB8AC3E}">
        <p14:creationId xmlns:p14="http://schemas.microsoft.com/office/powerpoint/2010/main" val="579676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First, the internal consistency of startle within the NPU was substantially higher than to IAPS pictures. This may not be surprising given that shock threat is essentially identical on every trial within a condition but picture content is highly variable within picture valence. </a:t>
            </a:r>
          </a:p>
        </p:txBody>
      </p:sp>
      <p:sp>
        <p:nvSpPr>
          <p:cNvPr id="4" name="Slide Number Placeholder 3"/>
          <p:cNvSpPr>
            <a:spLocks noGrp="1"/>
          </p:cNvSpPr>
          <p:nvPr>
            <p:ph type="sldNum" sz="quarter" idx="10"/>
          </p:nvPr>
        </p:nvSpPr>
        <p:spPr/>
        <p:txBody>
          <a:bodyPr/>
          <a:lstStyle/>
          <a:p>
            <a:fld id="{A6E57883-2ED3-0348-B1C6-4971BE0A454D}" type="slidenum">
              <a:rPr lang="en-US" smtClean="0"/>
              <a:t>21</a:t>
            </a:fld>
            <a:endParaRPr lang="en-US"/>
          </a:p>
        </p:txBody>
      </p:sp>
    </p:spTree>
    <p:extLst>
      <p:ext uri="{BB962C8B-B14F-4D97-AF65-F5344CB8AC3E}">
        <p14:creationId xmlns:p14="http://schemas.microsoft.com/office/powerpoint/2010/main" val="4210511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This fairly common approach to selecting pictures within a valence condition to sample broadly across the range of affective content can lead to both no</a:t>
            </a:r>
            <a:r>
              <a:rPr lang="en-US" sz="1200" b="1" kern="1200" baseline="0" dirty="0">
                <a:solidFill>
                  <a:schemeClr val="tx1"/>
                </a:solidFill>
                <a:effectLst/>
                <a:latin typeface="+mn-lt"/>
                <a:ea typeface="+mn-ea"/>
                <a:cs typeface="+mn-cs"/>
              </a:rPr>
              <a:t> internal consistency, but moderate temporal stability. This likely occurs if a small subset of pictures produce responses that are stable over time, and have high variance between subjects. When effects may depend on the specific pictures selected for a particular study, issues of replicability become paramount when using this task-measure pairing to study group or individual differences.</a:t>
            </a:r>
          </a:p>
        </p:txBody>
      </p:sp>
      <p:sp>
        <p:nvSpPr>
          <p:cNvPr id="4" name="Slide Number Placeholder 3"/>
          <p:cNvSpPr>
            <a:spLocks noGrp="1"/>
          </p:cNvSpPr>
          <p:nvPr>
            <p:ph type="sldNum" sz="quarter" idx="10"/>
          </p:nvPr>
        </p:nvSpPr>
        <p:spPr/>
        <p:txBody>
          <a:bodyPr/>
          <a:lstStyle/>
          <a:p>
            <a:fld id="{A6E57883-2ED3-0348-B1C6-4971BE0A454D}" type="slidenum">
              <a:rPr lang="en-US" smtClean="0"/>
              <a:t>22</a:t>
            </a:fld>
            <a:endParaRPr lang="en-US"/>
          </a:p>
        </p:txBody>
      </p:sp>
    </p:spTree>
    <p:extLst>
      <p:ext uri="{BB962C8B-B14F-4D97-AF65-F5344CB8AC3E}">
        <p14:creationId xmlns:p14="http://schemas.microsoft.com/office/powerpoint/2010/main" val="2999665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That’s all the startle data and now we’ll transition to corrugator data. The format will be the same as startle. Starting with Effect Size Magnitude we have Cohen’s D on the X-axis again.</a:t>
            </a:r>
          </a:p>
        </p:txBody>
      </p:sp>
      <p:sp>
        <p:nvSpPr>
          <p:cNvPr id="4" name="Slide Number Placeholder 3"/>
          <p:cNvSpPr>
            <a:spLocks noGrp="1"/>
          </p:cNvSpPr>
          <p:nvPr>
            <p:ph type="sldNum" sz="quarter" idx="10"/>
          </p:nvPr>
        </p:nvSpPr>
        <p:spPr/>
        <p:txBody>
          <a:bodyPr/>
          <a:lstStyle/>
          <a:p>
            <a:fld id="{A6E57883-2ED3-0348-B1C6-4971BE0A454D}" type="slidenum">
              <a:rPr lang="en-US" smtClean="0"/>
              <a:t>23</a:t>
            </a:fld>
            <a:endParaRPr lang="en-US"/>
          </a:p>
        </p:txBody>
      </p:sp>
    </p:spTree>
    <p:extLst>
      <p:ext uri="{BB962C8B-B14F-4D97-AF65-F5344CB8AC3E}">
        <p14:creationId xmlns:p14="http://schemas.microsoft.com/office/powerpoint/2010/main" val="2127556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 the NPU task, we found that </a:t>
            </a:r>
            <a:r>
              <a:rPr lang="en-US" b="1" dirty="0"/>
              <a:t>c</a:t>
            </a:r>
            <a:r>
              <a:rPr lang="en-US" b="1" baseline="0" dirty="0"/>
              <a:t>orrugator was sensitive to threat of shock and significantly potentiated during both conditions. The effect sizes were stable across days, but somewhat smaller than startle in this task. </a:t>
            </a:r>
          </a:p>
        </p:txBody>
      </p:sp>
      <p:sp>
        <p:nvSpPr>
          <p:cNvPr id="4" name="Slide Number Placeholder 3"/>
          <p:cNvSpPr>
            <a:spLocks noGrp="1"/>
          </p:cNvSpPr>
          <p:nvPr>
            <p:ph type="sldNum" sz="quarter" idx="10"/>
          </p:nvPr>
        </p:nvSpPr>
        <p:spPr/>
        <p:txBody>
          <a:bodyPr/>
          <a:lstStyle/>
          <a:p>
            <a:fld id="{A6E57883-2ED3-0348-B1C6-4971BE0A454D}" type="slidenum">
              <a:rPr lang="en-US" smtClean="0"/>
              <a:t>24</a:t>
            </a:fld>
            <a:endParaRPr lang="en-US"/>
          </a:p>
        </p:txBody>
      </p:sp>
    </p:spTree>
    <p:extLst>
      <p:ext uri="{BB962C8B-B14F-4D97-AF65-F5344CB8AC3E}">
        <p14:creationId xmlns:p14="http://schemas.microsoft.com/office/powerpoint/2010/main" val="2127556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Corrugator modulation to unpleasant pictures in green displayed large and stable effect sizes across both study visits. In contrast, pleasant pictures failed to elicit any corrugator modulation at either study visit. </a:t>
            </a:r>
          </a:p>
        </p:txBody>
      </p:sp>
      <p:sp>
        <p:nvSpPr>
          <p:cNvPr id="4" name="Slide Number Placeholder 3"/>
          <p:cNvSpPr>
            <a:spLocks noGrp="1"/>
          </p:cNvSpPr>
          <p:nvPr>
            <p:ph type="sldNum" sz="quarter" idx="10"/>
          </p:nvPr>
        </p:nvSpPr>
        <p:spPr/>
        <p:txBody>
          <a:bodyPr/>
          <a:lstStyle/>
          <a:p>
            <a:fld id="{A6E57883-2ED3-0348-B1C6-4971BE0A454D}" type="slidenum">
              <a:rPr lang="en-US" smtClean="0"/>
              <a:t>25</a:t>
            </a:fld>
            <a:endParaRPr lang="en-US"/>
          </a:p>
        </p:txBody>
      </p:sp>
    </p:spTree>
    <p:extLst>
      <p:ext uri="{BB962C8B-B14F-4D97-AF65-F5344CB8AC3E}">
        <p14:creationId xmlns:p14="http://schemas.microsoft.com/office/powerpoint/2010/main" val="1627232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to internal consistency and temporal stability. Again note the X-axis is now correlation coefficients. </a:t>
            </a:r>
          </a:p>
        </p:txBody>
      </p:sp>
      <p:sp>
        <p:nvSpPr>
          <p:cNvPr id="4" name="Slide Number Placeholder 3"/>
          <p:cNvSpPr>
            <a:spLocks noGrp="1"/>
          </p:cNvSpPr>
          <p:nvPr>
            <p:ph type="sldNum" sz="quarter" idx="10"/>
          </p:nvPr>
        </p:nvSpPr>
        <p:spPr/>
        <p:txBody>
          <a:bodyPr/>
          <a:lstStyle/>
          <a:p>
            <a:fld id="{A6E57883-2ED3-0348-B1C6-4971BE0A454D}" type="slidenum">
              <a:rPr lang="en-US" smtClean="0"/>
              <a:t>26</a:t>
            </a:fld>
            <a:endParaRPr lang="en-US"/>
          </a:p>
        </p:txBody>
      </p:sp>
    </p:spTree>
    <p:extLst>
      <p:ext uri="{BB962C8B-B14F-4D97-AF65-F5344CB8AC3E}">
        <p14:creationId xmlns:p14="http://schemas.microsoft.com/office/powerpoint/2010/main" val="2891856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Corrugator modulation to predictable shock displayed inadequate internal consistency and temporal stability hovering around .5. Corrugator modulation to unpredictable shock displayed worse psychometrics, raising</a:t>
            </a:r>
            <a:r>
              <a:rPr lang="en-US" b="1" baseline="0" dirty="0"/>
              <a:t> concerns for this measure in the NPU task, at least with our current quantification approach.</a:t>
            </a:r>
            <a:endParaRPr lang="en-US" b="1" dirty="0"/>
          </a:p>
        </p:txBody>
      </p:sp>
      <p:sp>
        <p:nvSpPr>
          <p:cNvPr id="4" name="Slide Number Placeholder 3"/>
          <p:cNvSpPr>
            <a:spLocks noGrp="1"/>
          </p:cNvSpPr>
          <p:nvPr>
            <p:ph type="sldNum" sz="quarter" idx="10"/>
          </p:nvPr>
        </p:nvSpPr>
        <p:spPr/>
        <p:txBody>
          <a:bodyPr/>
          <a:lstStyle/>
          <a:p>
            <a:fld id="{A6E57883-2ED3-0348-B1C6-4971BE0A454D}" type="slidenum">
              <a:rPr lang="en-US" smtClean="0"/>
              <a:t>27</a:t>
            </a:fld>
            <a:endParaRPr lang="en-US"/>
          </a:p>
        </p:txBody>
      </p:sp>
    </p:spTree>
    <p:extLst>
      <p:ext uri="{BB962C8B-B14F-4D97-AF65-F5344CB8AC3E}">
        <p14:creationId xmlns:p14="http://schemas.microsoft.com/office/powerpoint/2010/main" val="1468195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Unpleasant picture corrugator modulation displayed</a:t>
            </a:r>
            <a:r>
              <a:rPr lang="en-US" sz="1200" b="1" kern="1200" baseline="0" dirty="0">
                <a:solidFill>
                  <a:schemeClr val="tx1"/>
                </a:solidFill>
                <a:effectLst/>
                <a:latin typeface="+mn-lt"/>
                <a:ea typeface="+mn-ea"/>
                <a:cs typeface="+mn-cs"/>
              </a:rPr>
              <a:t> significant internal consistency </a:t>
            </a:r>
            <a:r>
              <a:rPr lang="en-US"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r</a:t>
            </a:r>
            <a:r>
              <a:rPr lang="en-US" sz="1200" b="1" kern="1200" dirty="0">
                <a:solidFill>
                  <a:schemeClr val="tx1"/>
                </a:solidFill>
                <a:effectLst/>
                <a:latin typeface="+mn-lt"/>
                <a:ea typeface="+mn-ea"/>
                <a:cs typeface="+mn-cs"/>
              </a:rPr>
              <a:t> = .54) and temporal stability (</a:t>
            </a:r>
            <a:r>
              <a:rPr lang="en-US" sz="1200" b="1" i="1" kern="1200" dirty="0">
                <a:solidFill>
                  <a:schemeClr val="tx1"/>
                </a:solidFill>
                <a:effectLst/>
                <a:latin typeface="+mn-lt"/>
                <a:ea typeface="+mn-ea"/>
                <a:cs typeface="+mn-cs"/>
              </a:rPr>
              <a:t>r</a:t>
            </a:r>
            <a:r>
              <a:rPr lang="en-US" sz="1200" b="1" kern="1200" dirty="0">
                <a:solidFill>
                  <a:schemeClr val="tx1"/>
                </a:solidFill>
                <a:effectLst/>
                <a:latin typeface="+mn-lt"/>
                <a:ea typeface="+mn-ea"/>
                <a:cs typeface="+mn-cs"/>
              </a:rPr>
              <a:t> = .56) with correlations</a:t>
            </a:r>
            <a:r>
              <a:rPr lang="en-US" sz="1200" b="1" kern="1200" baseline="0" dirty="0">
                <a:solidFill>
                  <a:schemeClr val="tx1"/>
                </a:solidFill>
                <a:effectLst/>
                <a:latin typeface="+mn-lt"/>
                <a:ea typeface="+mn-ea"/>
                <a:cs typeface="+mn-cs"/>
              </a:rPr>
              <a:t> between .5 and .6</a:t>
            </a:r>
            <a:r>
              <a:rPr lang="en-US" sz="1200" b="1"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 contrast, there</a:t>
            </a:r>
            <a:r>
              <a:rPr lang="en-US" sz="1200" b="1" kern="1200" baseline="0" dirty="0">
                <a:solidFill>
                  <a:schemeClr val="tx1"/>
                </a:solidFill>
                <a:effectLst/>
                <a:latin typeface="+mn-lt"/>
                <a:ea typeface="+mn-ea"/>
                <a:cs typeface="+mn-cs"/>
              </a:rPr>
              <a:t> are serious concerns about corrugator modulation to pleasant pictures, with no internal consistency and poor temporal stability.</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E57883-2ED3-0348-B1C6-4971BE0A454D}" type="slidenum">
              <a:rPr lang="en-US" smtClean="0"/>
              <a:t>28</a:t>
            </a:fld>
            <a:endParaRPr lang="en-US"/>
          </a:p>
        </p:txBody>
      </p:sp>
    </p:spTree>
    <p:extLst>
      <p:ext uri="{BB962C8B-B14F-4D97-AF65-F5344CB8AC3E}">
        <p14:creationId xmlns:p14="http://schemas.microsoft.com/office/powerpoint/2010/main" val="630839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However, with many wide confidence intervals spanning the range that we might consider to be either poor or adequate, these correlation coefficients across both tasks clearly warrant cautious</a:t>
            </a:r>
            <a:r>
              <a:rPr lang="en-US" b="1" baseline="0" dirty="0"/>
              <a:t> interpretation.</a:t>
            </a:r>
          </a:p>
        </p:txBody>
      </p:sp>
      <p:sp>
        <p:nvSpPr>
          <p:cNvPr id="4" name="Slide Number Placeholder 3"/>
          <p:cNvSpPr>
            <a:spLocks noGrp="1"/>
          </p:cNvSpPr>
          <p:nvPr>
            <p:ph type="sldNum" sz="quarter" idx="10"/>
          </p:nvPr>
        </p:nvSpPr>
        <p:spPr/>
        <p:txBody>
          <a:bodyPr/>
          <a:lstStyle/>
          <a:p>
            <a:fld id="{A6E57883-2ED3-0348-B1C6-4971BE0A454D}" type="slidenum">
              <a:rPr lang="en-US" smtClean="0"/>
              <a:t>29</a:t>
            </a:fld>
            <a:endParaRPr lang="en-US"/>
          </a:p>
        </p:txBody>
      </p:sp>
    </p:spTree>
    <p:extLst>
      <p:ext uri="{BB962C8B-B14F-4D97-AF65-F5344CB8AC3E}">
        <p14:creationId xmlns:p14="http://schemas.microsoft.com/office/powerpoint/2010/main" val="176880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Today I will focus</a:t>
            </a:r>
            <a:r>
              <a:rPr lang="en-US" sz="1200" b="1" kern="1200" baseline="0" dirty="0">
                <a:solidFill>
                  <a:schemeClr val="tx1"/>
                </a:solidFill>
                <a:effectLst/>
                <a:latin typeface="+mn-lt"/>
                <a:ea typeface="+mn-ea"/>
                <a:cs typeface="+mn-cs"/>
              </a:rPr>
              <a:t> on two tasks that have been proposed as paradigms to study the Negative Valence System constructs of acute threat or “fear” and potential threat or “anxiety”. In particular I will look at the No Shock, Predictable Shock, Unpredictable Shock, or NPU Task and an Affective Picture Viewing Task.</a:t>
            </a:r>
          </a:p>
        </p:txBody>
      </p:sp>
      <p:sp>
        <p:nvSpPr>
          <p:cNvPr id="4" name="Slide Number Placeholder 3"/>
          <p:cNvSpPr>
            <a:spLocks noGrp="1"/>
          </p:cNvSpPr>
          <p:nvPr>
            <p:ph type="sldNum" sz="quarter" idx="10"/>
          </p:nvPr>
        </p:nvSpPr>
        <p:spPr/>
        <p:txBody>
          <a:bodyPr/>
          <a:lstStyle/>
          <a:p>
            <a:fld id="{A6E57883-2ED3-0348-B1C6-4971BE0A454D}" type="slidenum">
              <a:rPr lang="en-US" smtClean="0"/>
              <a:t>3</a:t>
            </a:fld>
            <a:endParaRPr lang="en-US"/>
          </a:p>
        </p:txBody>
      </p:sp>
    </p:spTree>
    <p:extLst>
      <p:ext uri="{BB962C8B-B14F-4D97-AF65-F5344CB8AC3E}">
        <p14:creationId xmlns:p14="http://schemas.microsoft.com/office/powerpoint/2010/main" val="1279994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how did each measure perform overall within each task.</a:t>
            </a:r>
          </a:p>
          <a:p>
            <a:endParaRPr lang="en-US" b="1" dirty="0"/>
          </a:p>
          <a:p>
            <a:r>
              <a:rPr lang="en-US" b="1" dirty="0"/>
              <a:t>Startle potentiation to predictable and unpredictable threat of shock displayed reasonable psychometric properties overall. There is certainly room for improvement, but in general this task-measure pairing appears to be well matched.</a:t>
            </a:r>
          </a:p>
        </p:txBody>
      </p:sp>
      <p:sp>
        <p:nvSpPr>
          <p:cNvPr id="4" name="Slide Number Placeholder 3"/>
          <p:cNvSpPr>
            <a:spLocks noGrp="1"/>
          </p:cNvSpPr>
          <p:nvPr>
            <p:ph type="sldNum" sz="quarter" idx="10"/>
          </p:nvPr>
        </p:nvSpPr>
        <p:spPr/>
        <p:txBody>
          <a:bodyPr/>
          <a:lstStyle/>
          <a:p>
            <a:fld id="{A6E57883-2ED3-0348-B1C6-4971BE0A454D}" type="slidenum">
              <a:rPr lang="en-US" smtClean="0"/>
              <a:t>30</a:t>
            </a:fld>
            <a:endParaRPr lang="en-US"/>
          </a:p>
        </p:txBody>
      </p:sp>
    </p:spTree>
    <p:extLst>
      <p:ext uri="{BB962C8B-B14F-4D97-AF65-F5344CB8AC3E}">
        <p14:creationId xmlns:p14="http://schemas.microsoft.com/office/powerpoint/2010/main" val="2106106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Both startle and corrugator modulation to pleasant pictures displayed poor</a:t>
            </a:r>
            <a:r>
              <a:rPr lang="en-US" b="1" baseline="0" dirty="0"/>
              <a:t> psychometric properties across the board. Other physiology measures may be more sensitive and reliable measures of affective processes to pleasant pictures (for example, </a:t>
            </a:r>
            <a:r>
              <a:rPr lang="en-US" b="1" baseline="0" dirty="0" err="1"/>
              <a:t>postauricular</a:t>
            </a:r>
            <a:r>
              <a:rPr lang="en-US" b="1" baseline="0" dirty="0"/>
              <a:t> reflex or certain ERP components), but our study raises concerns about the reliability of startle and corrugator with these stimuli.</a:t>
            </a:r>
          </a:p>
        </p:txBody>
      </p:sp>
      <p:sp>
        <p:nvSpPr>
          <p:cNvPr id="4" name="Slide Number Placeholder 3"/>
          <p:cNvSpPr>
            <a:spLocks noGrp="1"/>
          </p:cNvSpPr>
          <p:nvPr>
            <p:ph type="sldNum" sz="quarter" idx="10"/>
          </p:nvPr>
        </p:nvSpPr>
        <p:spPr/>
        <p:txBody>
          <a:bodyPr/>
          <a:lstStyle/>
          <a:p>
            <a:fld id="{A6E57883-2ED3-0348-B1C6-4971BE0A454D}" type="slidenum">
              <a:rPr lang="en-US" smtClean="0"/>
              <a:t>31</a:t>
            </a:fld>
            <a:endParaRPr lang="en-US"/>
          </a:p>
        </p:txBody>
      </p:sp>
    </p:spTree>
    <p:extLst>
      <p:ext uri="{BB962C8B-B14F-4D97-AF65-F5344CB8AC3E}">
        <p14:creationId xmlns:p14="http://schemas.microsoft.com/office/powerpoint/2010/main" val="1910679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other task-measure pairings all displayed a mix of acceptable</a:t>
            </a:r>
            <a:r>
              <a:rPr lang="en-US" b="1" baseline="0" dirty="0"/>
              <a:t> and inadequate </a:t>
            </a:r>
            <a:r>
              <a:rPr lang="en-US" b="1" dirty="0"/>
              <a:t>psychometric properties. </a:t>
            </a:r>
            <a:r>
              <a:rPr lang="en-US" b="1" baseline="0" dirty="0"/>
              <a:t>Of course, these conclusions are limited to experimental design implemented in our study. Future </a:t>
            </a:r>
            <a:r>
              <a:rPr lang="en-US" b="1" dirty="0"/>
              <a:t>research may </a:t>
            </a:r>
            <a:r>
              <a:rPr lang="en-US" b="1" baseline="0" dirty="0"/>
              <a:t>help elucidate the conditions under which the reliability of these task-measure pairings may be improved. </a:t>
            </a:r>
            <a:endParaRPr lang="en-US" b="1" dirty="0"/>
          </a:p>
        </p:txBody>
      </p:sp>
      <p:sp>
        <p:nvSpPr>
          <p:cNvPr id="4" name="Slide Number Placeholder 3"/>
          <p:cNvSpPr>
            <a:spLocks noGrp="1"/>
          </p:cNvSpPr>
          <p:nvPr>
            <p:ph type="sldNum" sz="quarter" idx="10"/>
          </p:nvPr>
        </p:nvSpPr>
        <p:spPr/>
        <p:txBody>
          <a:bodyPr/>
          <a:lstStyle/>
          <a:p>
            <a:fld id="{A6E57883-2ED3-0348-B1C6-4971BE0A454D}" type="slidenum">
              <a:rPr lang="en-US" smtClean="0"/>
              <a:t>32</a:t>
            </a:fld>
            <a:endParaRPr lang="en-US"/>
          </a:p>
        </p:txBody>
      </p:sp>
    </p:spTree>
    <p:extLst>
      <p:ext uri="{BB962C8B-B14F-4D97-AF65-F5344CB8AC3E}">
        <p14:creationId xmlns:p14="http://schemas.microsoft.com/office/powerpoint/2010/main" val="2479872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NIMH aims to develop a set of well-validated tasks that researchers can use to investigate specific constructs throughout the RDoC matrix. Psychophysiology tasks have a lot to contribute to the study of individual differences within this framework. However, if we hope to produce a literature that is robust, reliable, and reproducible, it is essential that our experimental tasks reflect those values. Psychometric studies usually don’t make flashy headlines or publications in Nature, but they are the bedrock of a solid science. If RDoC is to meaningfully advance clinical science, and not just be another instantiation of the replicability crisis facing psychology today, we need more studies of task reliability. Our study illustrates several issues that apply not</a:t>
            </a:r>
            <a:r>
              <a:rPr lang="en-US" sz="1200" b="1" kern="1200" baseline="0" dirty="0">
                <a:solidFill>
                  <a:schemeClr val="tx1"/>
                </a:solidFill>
                <a:effectLst/>
                <a:latin typeface="+mn-lt"/>
                <a:ea typeface="+mn-ea"/>
                <a:cs typeface="+mn-cs"/>
              </a:rPr>
              <a:t> just to these tasks, but provide an example for future </a:t>
            </a:r>
            <a:r>
              <a:rPr lang="en-US" sz="1200" b="1" kern="1200" dirty="0">
                <a:solidFill>
                  <a:schemeClr val="tx1"/>
                </a:solidFill>
                <a:effectLst/>
                <a:latin typeface="+mn-lt"/>
                <a:ea typeface="+mn-ea"/>
                <a:cs typeface="+mn-cs"/>
              </a:rPr>
              <a:t>efforts to optimize experimental tasks across the RDoC matrix.</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First, we need larger psychometric studies. The reliability estimates I presented today were in many cases surrounded by quite large confidence intervals. Though our sample of 128 was larger than many previous psychometric studies of these tasks, frankly our study was not large enough. When internal consistency confidence intervals span from below .5 to above .8, how do we decide if this measure is acceptable. We need larger samples to increase the precision</a:t>
            </a:r>
            <a:r>
              <a:rPr lang="en-US" sz="1200" b="1" kern="1200" baseline="0" dirty="0">
                <a:solidFill>
                  <a:schemeClr val="tx1"/>
                </a:solidFill>
                <a:effectLst/>
                <a:latin typeface="+mn-lt"/>
                <a:ea typeface="+mn-ea"/>
                <a:cs typeface="+mn-cs"/>
              </a:rPr>
              <a:t> of our estimate of the true population values of reliability.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One promising avenue forward is to foster cross-lab collaborations to not only increase sample size, but address a number of other methodological issues that vary among labs. For instance, I presented data today quantified as raw microvolts in the time domain. However, it is also quite common to analyze startle as standardized t-scores, or corrugator in the frequency domain. Though I did not have time to discuss those analysis, we looked at both of those quantification approaches and the</a:t>
            </a:r>
            <a:r>
              <a:rPr lang="en-US" sz="1200" b="1" kern="1200" baseline="0" dirty="0">
                <a:solidFill>
                  <a:schemeClr val="tx1"/>
                </a:solidFill>
                <a:effectLst/>
                <a:latin typeface="+mn-lt"/>
                <a:ea typeface="+mn-ea"/>
                <a:cs typeface="+mn-cs"/>
              </a:rPr>
              <a:t> results were generally comparable, with some exception.</a:t>
            </a:r>
            <a:r>
              <a:rPr lang="en-US" sz="1200" b="1" kern="1200" dirty="0">
                <a:solidFill>
                  <a:schemeClr val="tx1"/>
                </a:solidFill>
                <a:effectLst/>
                <a:latin typeface="+mn-lt"/>
                <a:ea typeface="+mn-ea"/>
                <a:cs typeface="+mn-cs"/>
              </a:rPr>
              <a:t> These are just a few of the many quantification choices on the menu for researchers and it is likely that the reliability of all options are not the same. We need empirical studies to arbitrate between these types of method and quantification choices to facilitate integration of findings with a task across the literature.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E57883-2ED3-0348-B1C6-4971BE0A454D}" type="slidenum">
              <a:rPr lang="en-US" smtClean="0"/>
              <a:t>33</a:t>
            </a:fld>
            <a:endParaRPr lang="en-US"/>
          </a:p>
        </p:txBody>
      </p:sp>
    </p:spTree>
    <p:extLst>
      <p:ext uri="{BB962C8B-B14F-4D97-AF65-F5344CB8AC3E}">
        <p14:creationId xmlns:p14="http://schemas.microsoft.com/office/powerpoint/2010/main" val="1972177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more details on this study in our paper just out in last month’s issue of Psychophysiology. All</a:t>
            </a:r>
            <a:r>
              <a:rPr lang="en-US" b="1" baseline="0" dirty="0"/>
              <a:t> data and analysis code is publicly available online at the Open Science Framework.</a:t>
            </a:r>
          </a:p>
        </p:txBody>
      </p:sp>
      <p:sp>
        <p:nvSpPr>
          <p:cNvPr id="4" name="Slide Number Placeholder 3"/>
          <p:cNvSpPr>
            <a:spLocks noGrp="1"/>
          </p:cNvSpPr>
          <p:nvPr>
            <p:ph type="sldNum" sz="quarter" idx="10"/>
          </p:nvPr>
        </p:nvSpPr>
        <p:spPr/>
        <p:txBody>
          <a:bodyPr/>
          <a:lstStyle/>
          <a:p>
            <a:fld id="{A6E57883-2ED3-0348-B1C6-4971BE0A454D}" type="slidenum">
              <a:rPr lang="en-US" smtClean="0"/>
              <a:t>34</a:t>
            </a:fld>
            <a:endParaRPr lang="en-US"/>
          </a:p>
        </p:txBody>
      </p:sp>
    </p:spTree>
    <p:extLst>
      <p:ext uri="{BB962C8B-B14F-4D97-AF65-F5344CB8AC3E}">
        <p14:creationId xmlns:p14="http://schemas.microsoft.com/office/powerpoint/2010/main" val="4288893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I would like to thank the NIH and NSF for funding my research. My collaborators Daniel Bradford and John Curtin and the rest of our</a:t>
            </a:r>
            <a:r>
              <a:rPr lang="en-US" b="1" baseline="0" dirty="0"/>
              <a:t> research team. </a:t>
            </a:r>
            <a:r>
              <a:rPr lang="en-US" sz="1200" b="1" kern="1200" dirty="0">
                <a:solidFill>
                  <a:schemeClr val="tx1"/>
                </a:solidFill>
                <a:effectLst/>
                <a:latin typeface="+mn-lt"/>
                <a:ea typeface="+mn-ea"/>
                <a:cs typeface="+mn-cs"/>
              </a:rPr>
              <a:t>If you are interested in hearing about the inter-task &amp; inter-measure relationships within our study please stop by Daniel’s poster on Saturday.</a:t>
            </a:r>
            <a:endParaRPr lang="en-US" sz="1200" kern="1200" dirty="0">
              <a:solidFill>
                <a:schemeClr val="tx1"/>
              </a:solidFill>
              <a:effectLst/>
              <a:latin typeface="+mn-lt"/>
              <a:ea typeface="+mn-ea"/>
              <a:cs typeface="+mn-cs"/>
            </a:endParaRPr>
          </a:p>
          <a:p>
            <a:endParaRPr lang="en-US" b="1"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A6E57883-2ED3-0348-B1C6-4971BE0A454D}" type="slidenum">
              <a:rPr lang="en-US" smtClean="0"/>
              <a:t>35</a:t>
            </a:fld>
            <a:endParaRPr lang="en-US"/>
          </a:p>
        </p:txBody>
      </p:sp>
    </p:spTree>
    <p:extLst>
      <p:ext uri="{BB962C8B-B14F-4D97-AF65-F5344CB8AC3E}">
        <p14:creationId xmlns:p14="http://schemas.microsoft.com/office/powerpoint/2010/main" val="2410072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Thank you for your attention.</a:t>
            </a:r>
          </a:p>
          <a:p>
            <a:endParaRPr lang="en-US" b="1" baseline="0" dirty="0"/>
          </a:p>
          <a:p>
            <a:r>
              <a:rPr lang="en-US" b="1" baseline="0" dirty="0"/>
              <a:t>We have time for a couple questions.</a:t>
            </a:r>
          </a:p>
        </p:txBody>
      </p:sp>
      <p:sp>
        <p:nvSpPr>
          <p:cNvPr id="4" name="Slide Number Placeholder 3"/>
          <p:cNvSpPr>
            <a:spLocks noGrp="1"/>
          </p:cNvSpPr>
          <p:nvPr>
            <p:ph type="sldNum" sz="quarter" idx="10"/>
          </p:nvPr>
        </p:nvSpPr>
        <p:spPr/>
        <p:txBody>
          <a:bodyPr/>
          <a:lstStyle/>
          <a:p>
            <a:fld id="{A6E57883-2ED3-0348-B1C6-4971BE0A454D}" type="slidenum">
              <a:rPr lang="en-US" smtClean="0"/>
              <a:t>36</a:t>
            </a:fld>
            <a:endParaRPr lang="en-US"/>
          </a:p>
        </p:txBody>
      </p:sp>
    </p:spTree>
    <p:extLst>
      <p:ext uri="{BB962C8B-B14F-4D97-AF65-F5344CB8AC3E}">
        <p14:creationId xmlns:p14="http://schemas.microsoft.com/office/powerpoint/2010/main" val="924697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37</a:t>
            </a:fld>
            <a:endParaRPr lang="en-US"/>
          </a:p>
        </p:txBody>
      </p:sp>
    </p:spTree>
    <p:extLst>
      <p:ext uri="{BB962C8B-B14F-4D97-AF65-F5344CB8AC3E}">
        <p14:creationId xmlns:p14="http://schemas.microsoft.com/office/powerpoint/2010/main" val="2920882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38</a:t>
            </a:fld>
            <a:endParaRPr lang="en-US"/>
          </a:p>
        </p:txBody>
      </p:sp>
    </p:spTree>
    <p:extLst>
      <p:ext uri="{BB962C8B-B14F-4D97-AF65-F5344CB8AC3E}">
        <p14:creationId xmlns:p14="http://schemas.microsoft.com/office/powerpoint/2010/main" val="4216535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Startle Modulation as microvolt units.</a:t>
            </a:r>
          </a:p>
          <a:p>
            <a:r>
              <a:rPr lang="en-US" dirty="0"/>
              <a:t>Partial eta squared in margin</a:t>
            </a:r>
          </a:p>
        </p:txBody>
      </p:sp>
      <p:sp>
        <p:nvSpPr>
          <p:cNvPr id="4" name="Slide Number Placeholder 3"/>
          <p:cNvSpPr>
            <a:spLocks noGrp="1"/>
          </p:cNvSpPr>
          <p:nvPr>
            <p:ph type="sldNum" sz="quarter" idx="10"/>
          </p:nvPr>
        </p:nvSpPr>
        <p:spPr/>
        <p:txBody>
          <a:bodyPr/>
          <a:lstStyle/>
          <a:p>
            <a:fld id="{A6E57883-2ED3-0348-B1C6-4971BE0A454D}" type="slidenum">
              <a:rPr lang="en-US" smtClean="0"/>
              <a:t>39</a:t>
            </a:fld>
            <a:endParaRPr lang="en-US"/>
          </a:p>
        </p:txBody>
      </p:sp>
    </p:spTree>
    <p:extLst>
      <p:ext uri="{BB962C8B-B14F-4D97-AF65-F5344CB8AC3E}">
        <p14:creationId xmlns:p14="http://schemas.microsoft.com/office/powerpoint/2010/main" val="427270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I’ll provide a comprehensive psychometric evaluation</a:t>
            </a:r>
            <a:r>
              <a:rPr lang="en-US" sz="1200" b="1" kern="1200" baseline="0" dirty="0">
                <a:solidFill>
                  <a:schemeClr val="tx1"/>
                </a:solidFill>
                <a:effectLst/>
                <a:latin typeface="+mn-lt"/>
                <a:ea typeface="+mn-ea"/>
                <a:cs typeface="+mn-cs"/>
              </a:rPr>
              <a:t> of two common facial EMG measures in these tasks. And I’ll argue that for these tasks to meaningfully contribute to the study of individual differences in the RDoC initiative they must possess sound psychometric properties.</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E57883-2ED3-0348-B1C6-4971BE0A454D}" type="slidenum">
              <a:rPr lang="en-US" smtClean="0"/>
              <a:t>4</a:t>
            </a:fld>
            <a:endParaRPr lang="en-US"/>
          </a:p>
        </p:txBody>
      </p:sp>
    </p:spTree>
    <p:extLst>
      <p:ext uri="{BB962C8B-B14F-4D97-AF65-F5344CB8AC3E}">
        <p14:creationId xmlns:p14="http://schemas.microsoft.com/office/powerpoint/2010/main" val="2155927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Corrugator modulation as microvolts.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 eta squared in margin</a:t>
            </a:r>
          </a:p>
          <a:p>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40</a:t>
            </a:fld>
            <a:endParaRPr lang="en-US"/>
          </a:p>
        </p:txBody>
      </p:sp>
    </p:spTree>
    <p:extLst>
      <p:ext uri="{BB962C8B-B14F-4D97-AF65-F5344CB8AC3E}">
        <p14:creationId xmlns:p14="http://schemas.microsoft.com/office/powerpoint/2010/main" val="1634898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Cohen’s </a:t>
            </a:r>
            <a:r>
              <a:rPr lang="en-US" dirty="0" err="1"/>
              <a:t>Dz</a:t>
            </a:r>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41</a:t>
            </a:fld>
            <a:endParaRPr lang="en-US"/>
          </a:p>
        </p:txBody>
      </p:sp>
    </p:spTree>
    <p:extLst>
      <p:ext uri="{BB962C8B-B14F-4D97-AF65-F5344CB8AC3E}">
        <p14:creationId xmlns:p14="http://schemas.microsoft.com/office/powerpoint/2010/main" val="3120860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Cohen’s </a:t>
            </a:r>
            <a:r>
              <a:rPr lang="en-US" dirty="0" err="1"/>
              <a:t>Dz</a:t>
            </a:r>
            <a:r>
              <a:rPr lang="en-US" dirty="0"/>
              <a:t> (within-sub): Standardized difference score</a:t>
            </a:r>
          </a:p>
          <a:p>
            <a:endParaRPr lang="en-US" dirty="0"/>
          </a:p>
          <a:p>
            <a:r>
              <a:rPr lang="en-US" dirty="0"/>
              <a:t>Numerator is the same (mean difference between conditions, aka startle potentiation)</a:t>
            </a:r>
          </a:p>
          <a:p>
            <a:r>
              <a:rPr lang="en-US" dirty="0"/>
              <a:t>Denominator =</a:t>
            </a:r>
            <a:r>
              <a:rPr lang="en-US" baseline="0" dirty="0"/>
              <a:t> SD(Threat – No Threat)</a:t>
            </a:r>
          </a:p>
          <a:p>
            <a:endParaRPr lang="en-US" baseline="0" dirty="0"/>
          </a:p>
          <a:p>
            <a:r>
              <a:rPr lang="en-US" baseline="0" dirty="0"/>
              <a:t>Differs from normal </a:t>
            </a:r>
            <a:r>
              <a:rPr lang="en-US" baseline="0" dirty="0" err="1"/>
              <a:t>cohen’s</a:t>
            </a:r>
            <a:r>
              <a:rPr lang="en-US" baseline="0" dirty="0"/>
              <a:t> D, where denominator is the pooled standard deviation (aka square root of average variance in each condition).</a:t>
            </a:r>
          </a:p>
          <a:p>
            <a:endParaRPr lang="en-US" baseline="0" dirty="0"/>
          </a:p>
          <a:p>
            <a:r>
              <a:rPr lang="en-US" baseline="0" dirty="0"/>
              <a:t>Adjective Labels don’t really apply the same. Cohen was referring to D, not </a:t>
            </a:r>
            <a:r>
              <a:rPr lang="en-US" baseline="0" dirty="0" err="1"/>
              <a:t>Dz</a:t>
            </a:r>
            <a:r>
              <a:rPr lang="en-US" baseline="0" dirty="0"/>
              <a:t> with these labels. Regardless, “small, medium, large” adjectives should be used very cautiously anyway.</a:t>
            </a:r>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42</a:t>
            </a:fld>
            <a:endParaRPr lang="en-US"/>
          </a:p>
        </p:txBody>
      </p:sp>
    </p:spTree>
    <p:extLst>
      <p:ext uri="{BB962C8B-B14F-4D97-AF65-F5344CB8AC3E}">
        <p14:creationId xmlns:p14="http://schemas.microsoft.com/office/powerpoint/2010/main" val="2651573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43</a:t>
            </a:fld>
            <a:endParaRPr lang="en-US"/>
          </a:p>
        </p:txBody>
      </p:sp>
    </p:spTree>
    <p:extLst>
      <p:ext uri="{BB962C8B-B14F-4D97-AF65-F5344CB8AC3E}">
        <p14:creationId xmlns:p14="http://schemas.microsoft.com/office/powerpoint/2010/main" val="1001945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Startle</a:t>
            </a:r>
            <a:r>
              <a:rPr lang="en-US" baseline="0" dirty="0"/>
              <a:t> Modulation</a:t>
            </a:r>
          </a:p>
          <a:p>
            <a:r>
              <a:rPr lang="en-US" baseline="0" dirty="0"/>
              <a:t>Internal Consistency &amp; Temporal Stability</a:t>
            </a:r>
          </a:p>
          <a:p>
            <a:r>
              <a:rPr lang="en-US" baseline="0" dirty="0"/>
              <a:t>Raw vs. t-scores</a:t>
            </a:r>
            <a:endParaRPr lang="en-US" dirty="0"/>
          </a:p>
          <a:p>
            <a:endParaRPr lang="en-US" dirty="0"/>
          </a:p>
          <a:p>
            <a:r>
              <a:rPr lang="en-US" dirty="0"/>
              <a:t>Very similar. Raw scores slightly</a:t>
            </a:r>
            <a:r>
              <a:rPr lang="en-US" baseline="0" dirty="0"/>
              <a:t> better on average.</a:t>
            </a:r>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44</a:t>
            </a:fld>
            <a:endParaRPr lang="en-US"/>
          </a:p>
        </p:txBody>
      </p:sp>
    </p:spTree>
    <p:extLst>
      <p:ext uri="{BB962C8B-B14F-4D97-AF65-F5344CB8AC3E}">
        <p14:creationId xmlns:p14="http://schemas.microsoft.com/office/powerpoint/2010/main" val="340183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Corrugator</a:t>
            </a:r>
            <a:r>
              <a:rPr lang="en-US" baseline="0" dirty="0"/>
              <a:t> Modulation</a:t>
            </a:r>
          </a:p>
          <a:p>
            <a:r>
              <a:rPr lang="en-US" baseline="0" dirty="0"/>
              <a:t>Internal Consistency &amp; Temporal Stability</a:t>
            </a:r>
          </a:p>
          <a:p>
            <a:r>
              <a:rPr lang="en-US" baseline="0" dirty="0"/>
              <a:t>Time vs. Frequency Domain</a:t>
            </a:r>
          </a:p>
          <a:p>
            <a:endParaRPr lang="en-US" baseline="0" dirty="0"/>
          </a:p>
          <a:p>
            <a:r>
              <a:rPr lang="en-US" baseline="0" dirty="0"/>
              <a:t>NOTE: correlations &lt;0 are plotted at 0. Some where actually negative, which is basically meaningless for internal consistency</a:t>
            </a:r>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45</a:t>
            </a:fld>
            <a:endParaRPr lang="en-US"/>
          </a:p>
        </p:txBody>
      </p:sp>
    </p:spTree>
    <p:extLst>
      <p:ext uri="{BB962C8B-B14F-4D97-AF65-F5344CB8AC3E}">
        <p14:creationId xmlns:p14="http://schemas.microsoft.com/office/powerpoint/2010/main" val="802905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46</a:t>
            </a:fld>
            <a:endParaRPr lang="en-US"/>
          </a:p>
        </p:txBody>
      </p:sp>
    </p:spTree>
    <p:extLst>
      <p:ext uri="{BB962C8B-B14F-4D97-AF65-F5344CB8AC3E}">
        <p14:creationId xmlns:p14="http://schemas.microsoft.com/office/powerpoint/2010/main" val="3580438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Raw startle</a:t>
            </a:r>
            <a:r>
              <a:rPr lang="en-US" baseline="0" dirty="0"/>
              <a:t> condition scores</a:t>
            </a:r>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47</a:t>
            </a:fld>
            <a:endParaRPr lang="en-US"/>
          </a:p>
        </p:txBody>
      </p:sp>
    </p:spTree>
    <p:extLst>
      <p:ext uri="{BB962C8B-B14F-4D97-AF65-F5344CB8AC3E}">
        <p14:creationId xmlns:p14="http://schemas.microsoft.com/office/powerpoint/2010/main" val="747309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48</a:t>
            </a:fld>
            <a:endParaRPr lang="en-US"/>
          </a:p>
        </p:txBody>
      </p:sp>
    </p:spTree>
    <p:extLst>
      <p:ext uri="{BB962C8B-B14F-4D97-AF65-F5344CB8AC3E}">
        <p14:creationId xmlns:p14="http://schemas.microsoft.com/office/powerpoint/2010/main" val="24455305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Corrugator Time Domain Condition</a:t>
            </a:r>
          </a:p>
        </p:txBody>
      </p:sp>
      <p:sp>
        <p:nvSpPr>
          <p:cNvPr id="4" name="Slide Number Placeholder 3"/>
          <p:cNvSpPr>
            <a:spLocks noGrp="1"/>
          </p:cNvSpPr>
          <p:nvPr>
            <p:ph type="sldNum" sz="quarter" idx="10"/>
          </p:nvPr>
        </p:nvSpPr>
        <p:spPr/>
        <p:txBody>
          <a:bodyPr/>
          <a:lstStyle/>
          <a:p>
            <a:fld id="{A6E57883-2ED3-0348-B1C6-4971BE0A454D}" type="slidenum">
              <a:rPr lang="en-US" smtClean="0"/>
              <a:t>49</a:t>
            </a:fld>
            <a:endParaRPr lang="en-US"/>
          </a:p>
        </p:txBody>
      </p:sp>
    </p:spTree>
    <p:extLst>
      <p:ext uri="{BB962C8B-B14F-4D97-AF65-F5344CB8AC3E}">
        <p14:creationId xmlns:p14="http://schemas.microsoft.com/office/powerpoint/2010/main" val="100976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FF"/>
                </a:solidFill>
                <a:latin typeface="Arial" charset="0"/>
              </a:defRPr>
            </a:lvl1pPr>
            <a:lvl2pPr marL="742854" indent="-285713" eaLnBrk="0" hangingPunct="0">
              <a:defRPr sz="2400">
                <a:solidFill>
                  <a:srgbClr val="0000FF"/>
                </a:solidFill>
                <a:latin typeface="Arial" charset="0"/>
              </a:defRPr>
            </a:lvl2pPr>
            <a:lvl3pPr marL="1142852" indent="-228571" eaLnBrk="0" hangingPunct="0">
              <a:defRPr sz="2400">
                <a:solidFill>
                  <a:srgbClr val="0000FF"/>
                </a:solidFill>
                <a:latin typeface="Arial" charset="0"/>
              </a:defRPr>
            </a:lvl3pPr>
            <a:lvl4pPr marL="1599993" indent="-228571" eaLnBrk="0" hangingPunct="0">
              <a:defRPr sz="2400">
                <a:solidFill>
                  <a:srgbClr val="0000FF"/>
                </a:solidFill>
                <a:latin typeface="Arial" charset="0"/>
              </a:defRPr>
            </a:lvl4pPr>
            <a:lvl5pPr marL="2057133" indent="-228571" eaLnBrk="0" hangingPunct="0">
              <a:defRPr sz="2400">
                <a:solidFill>
                  <a:srgbClr val="0000FF"/>
                </a:solidFill>
                <a:latin typeface="Arial" charset="0"/>
              </a:defRPr>
            </a:lvl5pPr>
            <a:lvl6pPr marL="2514274" indent="-228571" eaLnBrk="0" fontAlgn="base" hangingPunct="0">
              <a:spcBef>
                <a:spcPct val="0"/>
              </a:spcBef>
              <a:spcAft>
                <a:spcPct val="0"/>
              </a:spcAft>
              <a:defRPr sz="2400">
                <a:solidFill>
                  <a:srgbClr val="0000FF"/>
                </a:solidFill>
                <a:latin typeface="Arial" charset="0"/>
              </a:defRPr>
            </a:lvl6pPr>
            <a:lvl7pPr marL="2971415" indent="-228571" eaLnBrk="0" fontAlgn="base" hangingPunct="0">
              <a:spcBef>
                <a:spcPct val="0"/>
              </a:spcBef>
              <a:spcAft>
                <a:spcPct val="0"/>
              </a:spcAft>
              <a:defRPr sz="2400">
                <a:solidFill>
                  <a:srgbClr val="0000FF"/>
                </a:solidFill>
                <a:latin typeface="Arial" charset="0"/>
              </a:defRPr>
            </a:lvl7pPr>
            <a:lvl8pPr marL="3428556" indent="-228571" eaLnBrk="0" fontAlgn="base" hangingPunct="0">
              <a:spcBef>
                <a:spcPct val="0"/>
              </a:spcBef>
              <a:spcAft>
                <a:spcPct val="0"/>
              </a:spcAft>
              <a:defRPr sz="2400">
                <a:solidFill>
                  <a:srgbClr val="0000FF"/>
                </a:solidFill>
                <a:latin typeface="Arial" charset="0"/>
              </a:defRPr>
            </a:lvl8pPr>
            <a:lvl9pPr marL="3885696" indent="-228571" eaLnBrk="0" fontAlgn="base" hangingPunct="0">
              <a:spcBef>
                <a:spcPct val="0"/>
              </a:spcBef>
              <a:spcAft>
                <a:spcPct val="0"/>
              </a:spcAft>
              <a:defRPr sz="2400">
                <a:solidFill>
                  <a:srgbClr val="0000FF"/>
                </a:solidFill>
                <a:latin typeface="Arial" charset="0"/>
              </a:defRPr>
            </a:lvl9pPr>
          </a:lstStyle>
          <a:p>
            <a:pPr eaLnBrk="1" hangingPunct="1"/>
            <a:fld id="{25C8DEA6-55D6-4EB4-8DB1-B52006D610E2}" type="slidenum">
              <a:rPr lang="en-US" altLang="en-US" sz="1200">
                <a:solidFill>
                  <a:schemeClr val="tx1"/>
                </a:solidFill>
                <a:latin typeface="Times New Roman" pitchFamily="18" charset="0"/>
              </a:rPr>
              <a:pPr eaLnBrk="1" hangingPunct="1"/>
              <a:t>5</a:t>
            </a:fld>
            <a:endParaRPr lang="en-US" altLang="en-US" sz="120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xfrm>
            <a:off x="2314575" y="309563"/>
            <a:ext cx="2063750" cy="1549400"/>
          </a:xfrm>
          <a:ln/>
        </p:spPr>
      </p:sp>
      <p:sp>
        <p:nvSpPr>
          <p:cNvPr id="33796" name="Rectangle 3"/>
          <p:cNvSpPr>
            <a:spLocks noGrp="1" noChangeArrowheads="1"/>
          </p:cNvSpPr>
          <p:nvPr>
            <p:ph type="body" idx="1"/>
          </p:nvPr>
        </p:nvSpPr>
        <p:spPr>
          <a:xfrm>
            <a:off x="228601" y="2091690"/>
            <a:ext cx="6324600" cy="6739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baseline="0" dirty="0"/>
              <a:t>The corrugator </a:t>
            </a:r>
            <a:r>
              <a:rPr lang="en-US" altLang="en-US" sz="1400" b="1" baseline="0" dirty="0" err="1"/>
              <a:t>supercilii</a:t>
            </a:r>
            <a:r>
              <a:rPr lang="en-US" altLang="en-US" sz="1400" b="1" baseline="0" dirty="0"/>
              <a:t> muscle around the eyebrow is activated by many negative affective facial expressions such as those expressed during fear, anger or disgust. The startle response is an adaptive defensive reflex, which we measure via the orbicularis </a:t>
            </a:r>
            <a:r>
              <a:rPr lang="en-US" altLang="en-US" sz="1400" b="1" baseline="0" dirty="0" err="1"/>
              <a:t>occuli</a:t>
            </a:r>
            <a:r>
              <a:rPr lang="en-US" altLang="en-US" sz="1400" b="1" baseline="0" dirty="0"/>
              <a:t> muscle to capture the vigor of the </a:t>
            </a:r>
            <a:r>
              <a:rPr lang="en-US" altLang="en-US" sz="1400" b="1" baseline="0" dirty="0" err="1"/>
              <a:t>eyeblink</a:t>
            </a:r>
            <a:r>
              <a:rPr lang="en-US" altLang="en-US" sz="1400" b="1" baseline="0" dirty="0"/>
              <a:t> startle. In our study w</a:t>
            </a:r>
            <a:r>
              <a:rPr lang="en-US" altLang="en-US" sz="1400" b="1" dirty="0"/>
              <a:t>e measure corrugator</a:t>
            </a:r>
            <a:r>
              <a:rPr lang="en-US" altLang="en-US" sz="1400" b="1" baseline="0" dirty="0"/>
              <a:t> in response to the onset of an affective visual stimuli (such as a picture) and we measure the </a:t>
            </a:r>
            <a:r>
              <a:rPr lang="en-US" altLang="en-US" sz="1400" b="1" baseline="0" dirty="0" err="1"/>
              <a:t>eyeblink</a:t>
            </a:r>
            <a:r>
              <a:rPr lang="en-US" altLang="en-US" sz="1400" b="1" baseline="0" dirty="0"/>
              <a:t> response to startling white noise probes during that visual stimuli.</a:t>
            </a:r>
          </a:p>
        </p:txBody>
      </p:sp>
    </p:spTree>
    <p:extLst>
      <p:ext uri="{BB962C8B-B14F-4D97-AF65-F5344CB8AC3E}">
        <p14:creationId xmlns:p14="http://schemas.microsoft.com/office/powerpoint/2010/main" val="1848851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Corrugator Condition Scores</a:t>
            </a:r>
          </a:p>
          <a:p>
            <a:r>
              <a:rPr lang="en-US" dirty="0"/>
              <a:t>Time vs Frequency</a:t>
            </a:r>
          </a:p>
        </p:txBody>
      </p:sp>
      <p:sp>
        <p:nvSpPr>
          <p:cNvPr id="4" name="Slide Number Placeholder 3"/>
          <p:cNvSpPr>
            <a:spLocks noGrp="1"/>
          </p:cNvSpPr>
          <p:nvPr>
            <p:ph type="sldNum" sz="quarter" idx="10"/>
          </p:nvPr>
        </p:nvSpPr>
        <p:spPr/>
        <p:txBody>
          <a:bodyPr/>
          <a:lstStyle/>
          <a:p>
            <a:fld id="{A6E57883-2ED3-0348-B1C6-4971BE0A454D}" type="slidenum">
              <a:rPr lang="en-US" smtClean="0"/>
              <a:t>50</a:t>
            </a:fld>
            <a:endParaRPr lang="en-US"/>
          </a:p>
        </p:txBody>
      </p:sp>
    </p:spTree>
    <p:extLst>
      <p:ext uri="{BB962C8B-B14F-4D97-AF65-F5344CB8AC3E}">
        <p14:creationId xmlns:p14="http://schemas.microsoft.com/office/powerpoint/2010/main" val="23257720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51</a:t>
            </a:fld>
            <a:endParaRPr lang="en-US"/>
          </a:p>
        </p:txBody>
      </p:sp>
    </p:spTree>
    <p:extLst>
      <p:ext uri="{BB962C8B-B14F-4D97-AF65-F5344CB8AC3E}">
        <p14:creationId xmlns:p14="http://schemas.microsoft.com/office/powerpoint/2010/main" val="16907570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Resting State Task (aka</a:t>
            </a:r>
            <a:r>
              <a:rPr lang="en-US" baseline="0" dirty="0"/>
              <a:t> </a:t>
            </a:r>
            <a:r>
              <a:rPr lang="en-US" dirty="0"/>
              <a:t>baseline startle)</a:t>
            </a:r>
          </a:p>
          <a:p>
            <a:r>
              <a:rPr lang="en-US" dirty="0"/>
              <a:t>General Startle</a:t>
            </a:r>
            <a:r>
              <a:rPr lang="en-US" baseline="0" dirty="0"/>
              <a:t> Reactivity</a:t>
            </a:r>
          </a:p>
          <a:p>
            <a:r>
              <a:rPr lang="en-US" baseline="0" dirty="0"/>
              <a:t>Internal Consistency &amp; Temporal Stability</a:t>
            </a:r>
          </a:p>
        </p:txBody>
      </p:sp>
      <p:sp>
        <p:nvSpPr>
          <p:cNvPr id="4" name="Slide Number Placeholder 3"/>
          <p:cNvSpPr>
            <a:spLocks noGrp="1"/>
          </p:cNvSpPr>
          <p:nvPr>
            <p:ph type="sldNum" sz="quarter" idx="10"/>
          </p:nvPr>
        </p:nvSpPr>
        <p:spPr/>
        <p:txBody>
          <a:bodyPr/>
          <a:lstStyle/>
          <a:p>
            <a:fld id="{A6E57883-2ED3-0348-B1C6-4971BE0A454D}" type="slidenum">
              <a:rPr lang="en-US" smtClean="0"/>
              <a:t>52</a:t>
            </a:fld>
            <a:endParaRPr lang="en-US"/>
          </a:p>
        </p:txBody>
      </p:sp>
    </p:spTree>
    <p:extLst>
      <p:ext uri="{BB962C8B-B14F-4D97-AF65-F5344CB8AC3E}">
        <p14:creationId xmlns:p14="http://schemas.microsoft.com/office/powerpoint/2010/main" val="1549698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57883-2ED3-0348-B1C6-4971BE0A454D}" type="slidenum">
              <a:rPr lang="en-US" smtClean="0"/>
              <a:t>53</a:t>
            </a:fld>
            <a:endParaRPr lang="en-US"/>
          </a:p>
        </p:txBody>
      </p:sp>
    </p:spTree>
    <p:extLst>
      <p:ext uri="{BB962C8B-B14F-4D97-AF65-F5344CB8AC3E}">
        <p14:creationId xmlns:p14="http://schemas.microsoft.com/office/powerpoint/2010/main" val="3060726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6E57883-2ED3-0348-B1C6-4971BE0A454D}" type="slidenum">
              <a:rPr lang="en-US" smtClean="0"/>
              <a:t>54</a:t>
            </a:fld>
            <a:endParaRPr lang="en-US"/>
          </a:p>
        </p:txBody>
      </p:sp>
    </p:spTree>
    <p:extLst>
      <p:ext uri="{BB962C8B-B14F-4D97-AF65-F5344CB8AC3E}">
        <p14:creationId xmlns:p14="http://schemas.microsoft.com/office/powerpoint/2010/main" val="295936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FF"/>
                </a:solidFill>
                <a:latin typeface="Arial" charset="0"/>
              </a:defRPr>
            </a:lvl1pPr>
            <a:lvl2pPr marL="742854" indent="-285713" eaLnBrk="0" hangingPunct="0">
              <a:defRPr sz="2400">
                <a:solidFill>
                  <a:srgbClr val="0000FF"/>
                </a:solidFill>
                <a:latin typeface="Arial" charset="0"/>
              </a:defRPr>
            </a:lvl2pPr>
            <a:lvl3pPr marL="1142852" indent="-228571" eaLnBrk="0" hangingPunct="0">
              <a:defRPr sz="2400">
                <a:solidFill>
                  <a:srgbClr val="0000FF"/>
                </a:solidFill>
                <a:latin typeface="Arial" charset="0"/>
              </a:defRPr>
            </a:lvl3pPr>
            <a:lvl4pPr marL="1599993" indent="-228571" eaLnBrk="0" hangingPunct="0">
              <a:defRPr sz="2400">
                <a:solidFill>
                  <a:srgbClr val="0000FF"/>
                </a:solidFill>
                <a:latin typeface="Arial" charset="0"/>
              </a:defRPr>
            </a:lvl4pPr>
            <a:lvl5pPr marL="2057133" indent="-228571" eaLnBrk="0" hangingPunct="0">
              <a:defRPr sz="2400">
                <a:solidFill>
                  <a:srgbClr val="0000FF"/>
                </a:solidFill>
                <a:latin typeface="Arial" charset="0"/>
              </a:defRPr>
            </a:lvl5pPr>
            <a:lvl6pPr marL="2514274" indent="-228571" eaLnBrk="0" fontAlgn="base" hangingPunct="0">
              <a:spcBef>
                <a:spcPct val="0"/>
              </a:spcBef>
              <a:spcAft>
                <a:spcPct val="0"/>
              </a:spcAft>
              <a:defRPr sz="2400">
                <a:solidFill>
                  <a:srgbClr val="0000FF"/>
                </a:solidFill>
                <a:latin typeface="Arial" charset="0"/>
              </a:defRPr>
            </a:lvl6pPr>
            <a:lvl7pPr marL="2971415" indent="-228571" eaLnBrk="0" fontAlgn="base" hangingPunct="0">
              <a:spcBef>
                <a:spcPct val="0"/>
              </a:spcBef>
              <a:spcAft>
                <a:spcPct val="0"/>
              </a:spcAft>
              <a:defRPr sz="2400">
                <a:solidFill>
                  <a:srgbClr val="0000FF"/>
                </a:solidFill>
                <a:latin typeface="Arial" charset="0"/>
              </a:defRPr>
            </a:lvl7pPr>
            <a:lvl8pPr marL="3428556" indent="-228571" eaLnBrk="0" fontAlgn="base" hangingPunct="0">
              <a:spcBef>
                <a:spcPct val="0"/>
              </a:spcBef>
              <a:spcAft>
                <a:spcPct val="0"/>
              </a:spcAft>
              <a:defRPr sz="2400">
                <a:solidFill>
                  <a:srgbClr val="0000FF"/>
                </a:solidFill>
                <a:latin typeface="Arial" charset="0"/>
              </a:defRPr>
            </a:lvl8pPr>
            <a:lvl9pPr marL="3885696" indent="-228571" eaLnBrk="0" fontAlgn="base" hangingPunct="0">
              <a:spcBef>
                <a:spcPct val="0"/>
              </a:spcBef>
              <a:spcAft>
                <a:spcPct val="0"/>
              </a:spcAft>
              <a:defRPr sz="2400">
                <a:solidFill>
                  <a:srgbClr val="0000FF"/>
                </a:solidFill>
                <a:latin typeface="Arial" charset="0"/>
              </a:defRPr>
            </a:lvl9pPr>
          </a:lstStyle>
          <a:p>
            <a:pPr eaLnBrk="1" hangingPunct="1"/>
            <a:fld id="{25C8DEA6-55D6-4EB4-8DB1-B52006D610E2}" type="slidenum">
              <a:rPr lang="en-US" altLang="en-US" sz="1200">
                <a:solidFill>
                  <a:schemeClr val="tx1"/>
                </a:solidFill>
                <a:latin typeface="Times New Roman" pitchFamily="18" charset="0"/>
              </a:rPr>
              <a:pPr eaLnBrk="1" hangingPunct="1"/>
              <a:t>6</a:t>
            </a:fld>
            <a:endParaRPr lang="en-US" altLang="en-US" sz="120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xfrm>
            <a:off x="2314575" y="309563"/>
            <a:ext cx="2063750" cy="1549400"/>
          </a:xfrm>
          <a:ln/>
        </p:spPr>
      </p:sp>
      <p:sp>
        <p:nvSpPr>
          <p:cNvPr id="33796" name="Rectangle 3"/>
          <p:cNvSpPr>
            <a:spLocks noGrp="1" noChangeArrowheads="1"/>
          </p:cNvSpPr>
          <p:nvPr>
            <p:ph type="body" idx="1"/>
          </p:nvPr>
        </p:nvSpPr>
        <p:spPr>
          <a:xfrm>
            <a:off x="228601" y="2091690"/>
            <a:ext cx="6324600" cy="6739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baseline="0" dirty="0"/>
              <a:t>A number of studies suggest that these responses are bidirectional. That is, relative to a neutral condition they are increased during negative affective states [POINT] and decreased during positive affective states [POINT]. The primary dependent variable in the experiment I will discuss today is this modulation or difference of the corrugator and startle response relative to a neutral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1" baseline="0" dirty="0"/>
          </a:p>
          <a:p>
            <a:pPr eaLnBrk="1" hangingPunct="1"/>
            <a:endParaRPr lang="en-US" altLang="en-US" sz="1400" b="1" baseline="0" dirty="0"/>
          </a:p>
        </p:txBody>
      </p:sp>
    </p:spTree>
    <p:extLst>
      <p:ext uri="{BB962C8B-B14F-4D97-AF65-F5344CB8AC3E}">
        <p14:creationId xmlns:p14="http://schemas.microsoft.com/office/powerpoint/2010/main" val="238724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dirty="0"/>
              <a:t>Now I’m going to describe the two tasks in our study. </a:t>
            </a:r>
            <a:r>
              <a:rPr lang="en-US" sz="1100" b="1" kern="1200" dirty="0">
                <a:solidFill>
                  <a:schemeClr val="tx1"/>
                </a:solidFill>
                <a:effectLst/>
                <a:latin typeface="+mn-lt"/>
                <a:ea typeface="+mn-ea"/>
                <a:cs typeface="+mn-cs"/>
              </a:rPr>
              <a:t>Predictable and unpredictable threat conditions in the NPU task have been proposed to map onto these RDoC constructs of acute and potential threat, respectively.</a:t>
            </a:r>
            <a:endParaRPr lang="en-US" altLang="en-US" sz="1200" b="1" dirty="0"/>
          </a:p>
          <a:p>
            <a:pPr eaLnBrk="1" hangingPunct="1"/>
            <a:endParaRPr lang="en-US" altLang="en-US" sz="1200" b="1" dirty="0"/>
          </a:p>
          <a:p>
            <a:pPr eaLnBrk="1" hangingPunct="1"/>
            <a:r>
              <a:rPr lang="en-US" altLang="en-US" sz="1200" b="1" dirty="0"/>
              <a:t>In the task, participants view 5 second presentations of colored cues with a variable inter-trial interval separating the cues.  These cues are presented in different blocks:</a:t>
            </a:r>
          </a:p>
          <a:p>
            <a:pPr eaLnBrk="1" hangingPunct="1"/>
            <a:endParaRPr lang="en-US" altLang="en-US" sz="1200" b="1" dirty="0"/>
          </a:p>
          <a:p>
            <a:pPr eaLnBrk="1" hangingPunct="1"/>
            <a:r>
              <a:rPr lang="en-US" altLang="en-US" sz="1200" b="1" dirty="0"/>
              <a:t>In PREDICTABLE shock blocks (displayed in BLUE), participants are instructed that mild</a:t>
            </a:r>
            <a:r>
              <a:rPr lang="en-US" altLang="en-US" sz="1200" b="1" baseline="0" dirty="0"/>
              <a:t> electric </a:t>
            </a:r>
            <a:r>
              <a:rPr lang="en-US" altLang="en-US" sz="1200" b="1" dirty="0"/>
              <a:t>shocks will be administered at the end of every cue. In the UNPREDICTABLE shock blocks (displayed in RED), participants are instructed that shocks can be administered AT ANY TIME during the cues or the intervals between cues.  In NO shock blocks, not displayed</a:t>
            </a:r>
            <a:r>
              <a:rPr lang="en-US" altLang="en-US" sz="1200" b="1" baseline="0" dirty="0"/>
              <a:t> for simplicity, participants can never be shocked.</a:t>
            </a:r>
            <a:endParaRPr lang="en-US" altLang="en-US" sz="1200" b="1" dirty="0"/>
          </a:p>
          <a:p>
            <a:pPr eaLnBrk="1" hangingPunct="1"/>
            <a:endParaRPr lang="en-US" altLang="en-US" sz="1200" b="1" dirty="0"/>
          </a:p>
          <a:p>
            <a:pPr eaLnBrk="1" hangingPunct="1"/>
            <a:r>
              <a:rPr lang="en-US" altLang="en-US" sz="1200" b="1" dirty="0"/>
              <a:t>We measure corrugator and startle responses during these predictable and unpredictable threat cues and calculate how much it is increased relative to the no shock cues.</a:t>
            </a:r>
          </a:p>
        </p:txBody>
      </p:sp>
      <p:sp>
        <p:nvSpPr>
          <p:cNvPr id="4" name="Slide Number Placeholder 3"/>
          <p:cNvSpPr>
            <a:spLocks noGrp="1"/>
          </p:cNvSpPr>
          <p:nvPr>
            <p:ph type="sldNum" sz="quarter" idx="10"/>
          </p:nvPr>
        </p:nvSpPr>
        <p:spPr/>
        <p:txBody>
          <a:bodyPr/>
          <a:lstStyle/>
          <a:p>
            <a:fld id="{A6E57883-2ED3-0348-B1C6-4971BE0A454D}" type="slidenum">
              <a:rPr lang="en-US" smtClean="0"/>
              <a:t>7</a:t>
            </a:fld>
            <a:endParaRPr lang="en-US"/>
          </a:p>
        </p:txBody>
      </p:sp>
    </p:spTree>
    <p:extLst>
      <p:ext uri="{BB962C8B-B14F-4D97-AF65-F5344CB8AC3E}">
        <p14:creationId xmlns:p14="http://schemas.microsoft.com/office/powerpoint/2010/main" val="17909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FF"/>
                </a:solidFill>
                <a:latin typeface="Arial" charset="0"/>
              </a:defRPr>
            </a:lvl1pPr>
            <a:lvl2pPr marL="742854" indent="-285713" eaLnBrk="0" hangingPunct="0">
              <a:defRPr sz="2400">
                <a:solidFill>
                  <a:srgbClr val="0000FF"/>
                </a:solidFill>
                <a:latin typeface="Arial" charset="0"/>
              </a:defRPr>
            </a:lvl2pPr>
            <a:lvl3pPr marL="1142852" indent="-228571" eaLnBrk="0" hangingPunct="0">
              <a:defRPr sz="2400">
                <a:solidFill>
                  <a:srgbClr val="0000FF"/>
                </a:solidFill>
                <a:latin typeface="Arial" charset="0"/>
              </a:defRPr>
            </a:lvl3pPr>
            <a:lvl4pPr marL="1599993" indent="-228571" eaLnBrk="0" hangingPunct="0">
              <a:defRPr sz="2400">
                <a:solidFill>
                  <a:srgbClr val="0000FF"/>
                </a:solidFill>
                <a:latin typeface="Arial" charset="0"/>
              </a:defRPr>
            </a:lvl4pPr>
            <a:lvl5pPr marL="2057133" indent="-228571" eaLnBrk="0" hangingPunct="0">
              <a:defRPr sz="2400">
                <a:solidFill>
                  <a:srgbClr val="0000FF"/>
                </a:solidFill>
                <a:latin typeface="Arial" charset="0"/>
              </a:defRPr>
            </a:lvl5pPr>
            <a:lvl6pPr marL="2514274" indent="-228571" eaLnBrk="0" fontAlgn="base" hangingPunct="0">
              <a:spcBef>
                <a:spcPct val="0"/>
              </a:spcBef>
              <a:spcAft>
                <a:spcPct val="0"/>
              </a:spcAft>
              <a:defRPr sz="2400">
                <a:solidFill>
                  <a:srgbClr val="0000FF"/>
                </a:solidFill>
                <a:latin typeface="Arial" charset="0"/>
              </a:defRPr>
            </a:lvl6pPr>
            <a:lvl7pPr marL="2971415" indent="-228571" eaLnBrk="0" fontAlgn="base" hangingPunct="0">
              <a:spcBef>
                <a:spcPct val="0"/>
              </a:spcBef>
              <a:spcAft>
                <a:spcPct val="0"/>
              </a:spcAft>
              <a:defRPr sz="2400">
                <a:solidFill>
                  <a:srgbClr val="0000FF"/>
                </a:solidFill>
                <a:latin typeface="Arial" charset="0"/>
              </a:defRPr>
            </a:lvl7pPr>
            <a:lvl8pPr marL="3428556" indent="-228571" eaLnBrk="0" fontAlgn="base" hangingPunct="0">
              <a:spcBef>
                <a:spcPct val="0"/>
              </a:spcBef>
              <a:spcAft>
                <a:spcPct val="0"/>
              </a:spcAft>
              <a:defRPr sz="2400">
                <a:solidFill>
                  <a:srgbClr val="0000FF"/>
                </a:solidFill>
                <a:latin typeface="Arial" charset="0"/>
              </a:defRPr>
            </a:lvl8pPr>
            <a:lvl9pPr marL="3885696" indent="-228571" eaLnBrk="0" fontAlgn="base" hangingPunct="0">
              <a:spcBef>
                <a:spcPct val="0"/>
              </a:spcBef>
              <a:spcAft>
                <a:spcPct val="0"/>
              </a:spcAft>
              <a:defRPr sz="2400">
                <a:solidFill>
                  <a:srgbClr val="0000FF"/>
                </a:solidFill>
                <a:latin typeface="Arial" charset="0"/>
              </a:defRPr>
            </a:lvl9pPr>
          </a:lstStyle>
          <a:p>
            <a:pPr eaLnBrk="1" hangingPunct="1"/>
            <a:fld id="{E4A8A967-F974-4F2F-89C8-3E71C63F70EE}" type="slidenum">
              <a:rPr lang="en-US" altLang="en-US" sz="1200">
                <a:solidFill>
                  <a:schemeClr val="tx1"/>
                </a:solidFill>
                <a:latin typeface="Times New Roman" pitchFamily="18" charset="0"/>
              </a:rPr>
              <a:pPr eaLnBrk="1" hangingPunct="1"/>
              <a:t>8</a:t>
            </a:fld>
            <a:endParaRPr lang="en-US" altLang="en-US" sz="1200">
              <a:solidFill>
                <a:schemeClr val="tx1"/>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baseline="0" dirty="0"/>
              <a:t>The </a:t>
            </a:r>
            <a:r>
              <a:rPr lang="en-US" altLang="en-US" sz="1400" b="1" dirty="0"/>
              <a:t>International Affective Picture System,</a:t>
            </a:r>
            <a:r>
              <a:rPr lang="en-US" altLang="en-US" sz="1400" b="1" baseline="0" dirty="0"/>
              <a:t> or IAPS for short, was developed to p</a:t>
            </a:r>
            <a:r>
              <a:rPr lang="en-US" sz="1200" b="1" kern="1200" dirty="0">
                <a:solidFill>
                  <a:schemeClr val="tx1"/>
                </a:solidFill>
                <a:effectLst/>
                <a:latin typeface="+mn-lt"/>
                <a:ea typeface="+mn-ea"/>
                <a:cs typeface="+mn-cs"/>
              </a:rPr>
              <a:t>rovide a standardized set of pictures including unpleasant, pleasant, and neutral pictures. The IAPS have been widely used in psychophysiology research,</a:t>
            </a:r>
            <a:r>
              <a:rPr lang="en-US" sz="1200" b="1" kern="1200" baseline="0" dirty="0">
                <a:solidFill>
                  <a:schemeClr val="tx1"/>
                </a:solidFill>
                <a:effectLst/>
                <a:latin typeface="+mn-lt"/>
                <a:ea typeface="+mn-ea"/>
                <a:cs typeface="+mn-cs"/>
              </a:rPr>
              <a:t> predating the RDoC by several</a:t>
            </a:r>
            <a:r>
              <a:rPr lang="en-US" sz="1200" b="1" kern="1200" dirty="0">
                <a:solidFill>
                  <a:schemeClr val="tx1"/>
                </a:solidFill>
                <a:effectLst/>
                <a:latin typeface="+mn-lt"/>
                <a:ea typeface="+mn-ea"/>
                <a:cs typeface="+mn-cs"/>
              </a:rPr>
              <a:t> decades. The</a:t>
            </a:r>
            <a:r>
              <a:rPr lang="en-US" sz="1200" b="1" kern="1200" baseline="0" dirty="0">
                <a:solidFill>
                  <a:schemeClr val="tx1"/>
                </a:solidFill>
                <a:effectLst/>
                <a:latin typeface="+mn-lt"/>
                <a:ea typeface="+mn-ea"/>
                <a:cs typeface="+mn-cs"/>
              </a:rPr>
              <a:t> RDoC website lists viewing aversive pictures as one potential paradigm for measuring the acute threat or “fear” construct. It’s not quite as clear where exactly viewing pleasant pictures fits in the current formulation of the RDoC matrix, presumably somewhere in the Positive Valence system.</a:t>
            </a:r>
            <a:endParaRPr lang="en-US" altLang="en-US" sz="1200" b="1" dirty="0"/>
          </a:p>
          <a:p>
            <a:pPr eaLnBrk="1" hangingPunct="1"/>
            <a:endParaRPr lang="en-US" sz="1200" b="1" kern="1200" baseline="0" dirty="0">
              <a:solidFill>
                <a:schemeClr val="tx1"/>
              </a:solidFill>
              <a:effectLst/>
              <a:latin typeface="+mn-lt"/>
              <a:ea typeface="+mn-ea"/>
              <a:cs typeface="+mn-cs"/>
            </a:endParaRPr>
          </a:p>
          <a:p>
            <a:pPr eaLnBrk="1" hangingPunct="1"/>
            <a:r>
              <a:rPr lang="en-US" altLang="en-US" sz="1400" b="1" dirty="0"/>
              <a:t>In our experiment, which I’ll refer to as</a:t>
            </a:r>
            <a:r>
              <a:rPr lang="en-US" altLang="en-US" sz="1400" b="1" baseline="0" dirty="0"/>
              <a:t> the IAPS task, </a:t>
            </a:r>
            <a:r>
              <a:rPr lang="en-US" altLang="en-US" sz="1400" b="1" dirty="0"/>
              <a:t>participants view pictures for 6 seconds with a variable ITI.  Pictures valence is intermixed and counterbalanced within subjects</a:t>
            </a:r>
            <a:r>
              <a:rPr lang="en-US" altLang="en-US" sz="1400" b="1" baseline="0" dirty="0"/>
              <a:t>. </a:t>
            </a:r>
            <a:r>
              <a:rPr lang="en-US" altLang="en-US" sz="1400" b="1" dirty="0"/>
              <a:t>We calculate startle and corrugator modulation separately for pleasant and unpleasant pictures relative to neutral pictures.</a:t>
            </a:r>
          </a:p>
        </p:txBody>
      </p:sp>
    </p:spTree>
    <p:extLst>
      <p:ext uri="{BB962C8B-B14F-4D97-AF65-F5344CB8AC3E}">
        <p14:creationId xmlns:p14="http://schemas.microsoft.com/office/powerpoint/2010/main" val="203153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our study 128 participants</a:t>
            </a:r>
            <a:r>
              <a:rPr lang="en-US" b="1" baseline="0" dirty="0"/>
              <a:t> came into the lab twice about one week apart. At each visit they completed both the NPU and IAPS tasks. </a:t>
            </a:r>
            <a:r>
              <a:rPr lang="en-US" sz="1200" b="1" kern="1200" baseline="0" dirty="0">
                <a:solidFill>
                  <a:schemeClr val="tx1"/>
                </a:solidFill>
                <a:effectLst/>
                <a:latin typeface="+mn-lt"/>
                <a:ea typeface="+mn-ea"/>
                <a:cs typeface="+mn-cs"/>
              </a:rPr>
              <a:t>Since both tasks have a variety </a:t>
            </a:r>
            <a:r>
              <a:rPr lang="en-US" altLang="en-US" sz="1200" b="1" baseline="0" dirty="0"/>
              <a:t>of iterations and w</a:t>
            </a:r>
            <a:r>
              <a:rPr lang="en-US" sz="1200" b="1" kern="1200" baseline="0" dirty="0">
                <a:solidFill>
                  <a:schemeClr val="tx1"/>
                </a:solidFill>
                <a:effectLst/>
                <a:latin typeface="+mn-lt"/>
                <a:ea typeface="+mn-ea"/>
                <a:cs typeface="+mn-cs"/>
              </a:rPr>
              <a:t>e tried to implement what we considered to be a fairly typical experimental design</a:t>
            </a:r>
            <a:r>
              <a:rPr lang="en-US" altLang="en-US" sz="1200" b="1" dirty="0"/>
              <a:t>. Today </a:t>
            </a:r>
            <a:r>
              <a:rPr lang="en-US" b="1" baseline="0" dirty="0"/>
              <a:t>I will present startle and corrugator data both quantified as raw microvolt scores in the time domain.</a:t>
            </a:r>
          </a:p>
        </p:txBody>
      </p:sp>
      <p:sp>
        <p:nvSpPr>
          <p:cNvPr id="4" name="Slide Number Placeholder 3"/>
          <p:cNvSpPr>
            <a:spLocks noGrp="1"/>
          </p:cNvSpPr>
          <p:nvPr>
            <p:ph type="sldNum" sz="quarter" idx="10"/>
          </p:nvPr>
        </p:nvSpPr>
        <p:spPr/>
        <p:txBody>
          <a:bodyPr/>
          <a:lstStyle/>
          <a:p>
            <a:fld id="{A6E57883-2ED3-0348-B1C6-4971BE0A454D}" type="slidenum">
              <a:rPr lang="en-US" smtClean="0"/>
              <a:t>9</a:t>
            </a:fld>
            <a:endParaRPr lang="en-US"/>
          </a:p>
        </p:txBody>
      </p:sp>
    </p:spTree>
    <p:extLst>
      <p:ext uri="{BB962C8B-B14F-4D97-AF65-F5344CB8AC3E}">
        <p14:creationId xmlns:p14="http://schemas.microsoft.com/office/powerpoint/2010/main" val="58876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9A3282-053F-2E47-A306-0BB3F318BC39}"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105802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A3282-053F-2E47-A306-0BB3F318BC39}"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5325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A3282-053F-2E47-A306-0BB3F318BC39}"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167683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lstStyle/>
          <a:p>
            <a:r>
              <a:rPr lang="en-US"/>
              <a:t>Click to edit Master title style</a:t>
            </a:r>
          </a:p>
        </p:txBody>
      </p:sp>
      <p:sp>
        <p:nvSpPr>
          <p:cNvPr id="3" name="Text Placeholder 2"/>
          <p:cNvSpPr>
            <a:spLocks noGrp="1"/>
          </p:cNvSpPr>
          <p:nvPr>
            <p:ph type="body" sz="half" idx="1"/>
          </p:nvPr>
        </p:nvSpPr>
        <p:spPr>
          <a:xfrm>
            <a:off x="76200" y="914400"/>
            <a:ext cx="44577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51096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9A3282-053F-2E47-A306-0BB3F318BC39}"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11489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A3282-053F-2E47-A306-0BB3F318BC39}"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120840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A3282-053F-2E47-A306-0BB3F318BC39}"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93376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A3282-053F-2E47-A306-0BB3F318BC39}"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1527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A3282-053F-2E47-A306-0BB3F318BC39}"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117815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A3282-053F-2E47-A306-0BB3F318BC39}"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141066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A3282-053F-2E47-A306-0BB3F318BC39}"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83900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A3282-053F-2E47-A306-0BB3F318BC39}"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A3A34-90B4-4248-ACB0-F8FDFA1EFCD3}" type="slidenum">
              <a:rPr lang="en-US" smtClean="0"/>
              <a:t>‹#›</a:t>
            </a:fld>
            <a:endParaRPr lang="en-US"/>
          </a:p>
        </p:txBody>
      </p:sp>
    </p:spTree>
    <p:extLst>
      <p:ext uri="{BB962C8B-B14F-4D97-AF65-F5344CB8AC3E}">
        <p14:creationId xmlns:p14="http://schemas.microsoft.com/office/powerpoint/2010/main" val="82043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A3282-053F-2E47-A306-0BB3F318BC39}" type="datetimeFigureOut">
              <a:rPr lang="en-US" smtClean="0"/>
              <a:t>9/26/2016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A3A34-90B4-4248-ACB0-F8FDFA1EFCD3}" type="slidenum">
              <a:rPr lang="en-US" smtClean="0"/>
              <a:t>‹#›</a:t>
            </a:fld>
            <a:endParaRPr lang="en-US"/>
          </a:p>
        </p:txBody>
      </p:sp>
    </p:spTree>
    <p:extLst>
      <p:ext uri="{BB962C8B-B14F-4D97-AF65-F5344CB8AC3E}">
        <p14:creationId xmlns:p14="http://schemas.microsoft.com/office/powerpoint/2010/main" val="5819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tiff"/><Relationship Id="rId4" Type="http://schemas.openxmlformats.org/officeDocument/2006/relationships/image" Target="../media/image32.tif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832" y="3153025"/>
            <a:ext cx="6850337" cy="1200329"/>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Jesse T. Kaye, Daniel E. Bradford, John J. Curtin</a:t>
            </a:r>
          </a:p>
          <a:p>
            <a:pPr algn="ctr"/>
            <a:r>
              <a:rPr lang="en-US" sz="2400" dirty="0">
                <a:latin typeface="Arial" panose="020B0604020202020204" pitchFamily="34" charset="0"/>
                <a:cs typeface="Arial" panose="020B0604020202020204" pitchFamily="34" charset="0"/>
              </a:rPr>
              <a:t>University of Wisconsin – Madison</a:t>
            </a:r>
          </a:p>
          <a:p>
            <a:pPr algn="ct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296602" y="282090"/>
            <a:ext cx="8550797" cy="1938992"/>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Psychometric properties of startle and corrugator response in NPU and affective picture viewing tasks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963" y="4353354"/>
            <a:ext cx="3394075" cy="12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980152"/>
      </p:ext>
    </p:extLst>
  </p:cSld>
  <p:clrMapOvr>
    <a:masterClrMapping/>
  </p:clrMapOvr>
  <mc:AlternateContent xmlns:mc="http://schemas.openxmlformats.org/markup-compatibility/2006" xmlns:p14="http://schemas.microsoft.com/office/powerpoint/2010/main">
    <mc:Choice Requires="p14">
      <p:transition spd="slow" p14:dur="2000" advTm="30613"/>
    </mc:Choice>
    <mc:Fallback xmlns="">
      <p:transition spd="slow" advTm="306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166741"/>
      </p:ext>
    </p:extLst>
  </p:cSld>
  <p:clrMapOvr>
    <a:masterClrMapping/>
  </p:clrMapOvr>
  <mc:AlternateContent xmlns:mc="http://schemas.openxmlformats.org/markup-compatibility/2006" xmlns:p14="http://schemas.microsoft.com/office/powerpoint/2010/main">
    <mc:Choice Requires="p14">
      <p:transition spd="slow" p14:dur="2000" advTm="97915"/>
    </mc:Choice>
    <mc:Fallback xmlns="">
      <p:transition spd="slow" advTm="979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3309752" cy="461665"/>
          </a:xfrm>
          <a:prstGeom prst="rect">
            <a:avLst/>
          </a:prstGeom>
          <a:noFill/>
        </p:spPr>
        <p:txBody>
          <a:bodyPr wrap="none" rtlCol="0">
            <a:spAutoFit/>
          </a:bodyPr>
          <a:lstStyle/>
          <a:p>
            <a:r>
              <a:rPr lang="en-US" sz="2400" dirty="0"/>
              <a:t>Effect size and stability</a:t>
            </a:r>
          </a:p>
        </p:txBody>
      </p:sp>
    </p:spTree>
    <p:extLst>
      <p:ext uri="{BB962C8B-B14F-4D97-AF65-F5344CB8AC3E}">
        <p14:creationId xmlns:p14="http://schemas.microsoft.com/office/powerpoint/2010/main" val="2787715424"/>
      </p:ext>
    </p:extLst>
  </p:cSld>
  <p:clrMapOvr>
    <a:masterClrMapping/>
  </p:clrMapOvr>
  <mc:AlternateContent xmlns:mc="http://schemas.openxmlformats.org/markup-compatibility/2006" xmlns:p14="http://schemas.microsoft.com/office/powerpoint/2010/main">
    <mc:Choice Requires="p14">
      <p:transition spd="slow" p14:dur="2000" advTm="97915"/>
    </mc:Choice>
    <mc:Fallback xmlns="">
      <p:transition spd="slow" advTm="979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914400"/>
            <a:ext cx="5630067" cy="1569660"/>
          </a:xfrm>
          <a:prstGeom prst="rect">
            <a:avLst/>
          </a:prstGeom>
          <a:noFill/>
        </p:spPr>
        <p:txBody>
          <a:bodyPr wrap="none" rtlCol="0">
            <a:spAutoFit/>
          </a:bodyPr>
          <a:lstStyle/>
          <a:p>
            <a:r>
              <a:rPr lang="en-US" sz="2400" dirty="0"/>
              <a:t>Effect size and stability</a:t>
            </a:r>
          </a:p>
          <a:p>
            <a:endParaRPr lang="en-US" sz="2400" dirty="0"/>
          </a:p>
          <a:p>
            <a:endParaRPr lang="en-US" sz="2400" dirty="0"/>
          </a:p>
          <a:p>
            <a:r>
              <a:rPr lang="en-US" sz="2400" dirty="0"/>
              <a:t>Internal consistency (split-half reliability)</a:t>
            </a:r>
          </a:p>
        </p:txBody>
      </p:sp>
    </p:spTree>
    <p:extLst>
      <p:ext uri="{BB962C8B-B14F-4D97-AF65-F5344CB8AC3E}">
        <p14:creationId xmlns:p14="http://schemas.microsoft.com/office/powerpoint/2010/main" val="708990142"/>
      </p:ext>
    </p:extLst>
  </p:cSld>
  <p:clrMapOvr>
    <a:masterClrMapping/>
  </p:clrMapOvr>
  <mc:AlternateContent xmlns:mc="http://schemas.openxmlformats.org/markup-compatibility/2006" xmlns:p14="http://schemas.microsoft.com/office/powerpoint/2010/main">
    <mc:Choice Requires="p14">
      <p:transition spd="slow" p14:dur="2000" advTm="97915"/>
    </mc:Choice>
    <mc:Fallback xmlns="">
      <p:transition spd="slow" advTm="9791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914400"/>
            <a:ext cx="5630067" cy="2677656"/>
          </a:xfrm>
          <a:prstGeom prst="rect">
            <a:avLst/>
          </a:prstGeom>
          <a:noFill/>
        </p:spPr>
        <p:txBody>
          <a:bodyPr wrap="none" rtlCol="0">
            <a:spAutoFit/>
          </a:bodyPr>
          <a:lstStyle/>
          <a:p>
            <a:r>
              <a:rPr lang="en-US" sz="2400" dirty="0"/>
              <a:t>Effect size and stability</a:t>
            </a:r>
          </a:p>
          <a:p>
            <a:endParaRPr lang="en-US" sz="2400" dirty="0"/>
          </a:p>
          <a:p>
            <a:endParaRPr lang="en-US" sz="2400" dirty="0"/>
          </a:p>
          <a:p>
            <a:r>
              <a:rPr lang="en-US" sz="2400" dirty="0"/>
              <a:t>Internal consistency (split-half reliability)</a:t>
            </a:r>
          </a:p>
          <a:p>
            <a:endParaRPr lang="en-US" sz="2400" dirty="0"/>
          </a:p>
          <a:p>
            <a:endParaRPr lang="en-US" sz="2400" dirty="0"/>
          </a:p>
          <a:p>
            <a:r>
              <a:rPr lang="en-US" sz="2400" dirty="0"/>
              <a:t>Temporal stability (test-retest reliability)</a:t>
            </a:r>
          </a:p>
        </p:txBody>
      </p:sp>
    </p:spTree>
    <p:extLst>
      <p:ext uri="{BB962C8B-B14F-4D97-AF65-F5344CB8AC3E}">
        <p14:creationId xmlns:p14="http://schemas.microsoft.com/office/powerpoint/2010/main" val="2457126759"/>
      </p:ext>
    </p:extLst>
  </p:cSld>
  <p:clrMapOvr>
    <a:masterClrMapping/>
  </p:clrMapOvr>
  <mc:AlternateContent xmlns:mc="http://schemas.openxmlformats.org/markup-compatibility/2006" xmlns:p14="http://schemas.microsoft.com/office/powerpoint/2010/main">
    <mc:Choice Requires="p14">
      <p:transition spd="slow" p14:dur="2000" advTm="97915"/>
    </mc:Choice>
    <mc:Fallback xmlns="">
      <p:transition spd="slow" advTm="979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678270"/>
      </p:ext>
    </p:extLst>
  </p:cSld>
  <p:clrMapOvr>
    <a:masterClrMapping/>
  </p:clrMapOvr>
  <mc:AlternateContent xmlns:mc="http://schemas.openxmlformats.org/markup-compatibility/2006" xmlns:p14="http://schemas.microsoft.com/office/powerpoint/2010/main">
    <mc:Choice Requires="p14">
      <p:transition spd="slow" p14:dur="2000" advTm="48986"/>
    </mc:Choice>
    <mc:Fallback xmlns="">
      <p:transition spd="slow" advTm="489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936807"/>
      </p:ext>
    </p:extLst>
  </p:cSld>
  <p:clrMapOvr>
    <a:masterClrMapping/>
  </p:clrMapOvr>
  <mc:AlternateContent xmlns:mc="http://schemas.openxmlformats.org/markup-compatibility/2006" xmlns:p14="http://schemas.microsoft.com/office/powerpoint/2010/main">
    <mc:Choice Requires="p14">
      <p:transition spd="slow" p14:dur="2000" advTm="58528"/>
    </mc:Choice>
    <mc:Fallback xmlns="">
      <p:transition spd="slow" advTm="5852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50384"/>
      </p:ext>
    </p:extLst>
  </p:cSld>
  <p:clrMapOvr>
    <a:masterClrMapping/>
  </p:clrMapOvr>
  <mc:AlternateContent xmlns:mc="http://schemas.openxmlformats.org/markup-compatibility/2006" xmlns:p14="http://schemas.microsoft.com/office/powerpoint/2010/main">
    <mc:Choice Requires="p14">
      <p:transition spd="slow" p14:dur="2000" advTm="65366"/>
    </mc:Choice>
    <mc:Fallback xmlns="">
      <p:transition spd="slow" advTm="653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50384"/>
      </p:ext>
    </p:extLst>
  </p:cSld>
  <p:clrMapOvr>
    <a:masterClrMapping/>
  </p:clrMapOvr>
  <mc:AlternateContent xmlns:mc="http://schemas.openxmlformats.org/markup-compatibility/2006" xmlns:p14="http://schemas.microsoft.com/office/powerpoint/2010/main">
    <mc:Choice Requires="p14">
      <p:transition spd="slow" p14:dur="2000" advTm="24143"/>
    </mc:Choice>
    <mc:Fallback xmlns="">
      <p:transition spd="slow" advTm="2414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658700"/>
      </p:ext>
    </p:extLst>
  </p:cSld>
  <p:clrMapOvr>
    <a:masterClrMapping/>
  </p:clrMapOvr>
  <mc:AlternateContent xmlns:mc="http://schemas.openxmlformats.org/markup-compatibility/2006" xmlns:p14="http://schemas.microsoft.com/office/powerpoint/2010/main">
    <mc:Choice Requires="p14">
      <p:transition spd="slow" p14:dur="2000" advTm="25970"/>
    </mc:Choice>
    <mc:Fallback xmlns="">
      <p:transition spd="slow" advTm="259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50384"/>
      </p:ext>
    </p:extLst>
  </p:cSld>
  <p:clrMapOvr>
    <a:masterClrMapping/>
  </p:clrMapOvr>
  <mc:AlternateContent xmlns:mc="http://schemas.openxmlformats.org/markup-compatibility/2006" xmlns:p14="http://schemas.microsoft.com/office/powerpoint/2010/main">
    <mc:Choice Requires="p14">
      <p:transition spd="slow" p14:dur="2000" advTm="43115"/>
    </mc:Choice>
    <mc:Fallback xmlns="">
      <p:transition spd="slow" advTm="4311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45189" y="207102"/>
            <a:ext cx="4853622" cy="12192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5372372"/>
              </p:ext>
            </p:extLst>
          </p:nvPr>
        </p:nvGraphicFramePr>
        <p:xfrm>
          <a:off x="36679" y="1948676"/>
          <a:ext cx="9070643" cy="370840"/>
        </p:xfrm>
        <a:graphic>
          <a:graphicData uri="http://schemas.openxmlformats.org/drawingml/2006/table">
            <a:tbl>
              <a:tblPr firstRow="1" bandRow="1">
                <a:effectLst/>
                <a:tableStyleId>{5C22544A-7EE6-4342-B048-85BDC9FD1C3A}</a:tableStyleId>
              </a:tblPr>
              <a:tblGrid>
                <a:gridCol w="2346579">
                  <a:extLst>
                    <a:ext uri="{9D8B030D-6E8A-4147-A177-3AD203B41FA5}">
                      <a16:colId xmlns:a16="http://schemas.microsoft.com/office/drawing/2014/main" val="385762836"/>
                    </a:ext>
                  </a:extLst>
                </a:gridCol>
                <a:gridCol w="754380">
                  <a:extLst>
                    <a:ext uri="{9D8B030D-6E8A-4147-A177-3AD203B41FA5}">
                      <a16:colId xmlns:a16="http://schemas.microsoft.com/office/drawing/2014/main" val="2011652452"/>
                    </a:ext>
                  </a:extLst>
                </a:gridCol>
                <a:gridCol w="1030605">
                  <a:extLst>
                    <a:ext uri="{9D8B030D-6E8A-4147-A177-3AD203B41FA5}">
                      <a16:colId xmlns:a16="http://schemas.microsoft.com/office/drawing/2014/main" val="1649757963"/>
                    </a:ext>
                  </a:extLst>
                </a:gridCol>
                <a:gridCol w="627380">
                  <a:extLst>
                    <a:ext uri="{9D8B030D-6E8A-4147-A177-3AD203B41FA5}">
                      <a16:colId xmlns:a16="http://schemas.microsoft.com/office/drawing/2014/main" val="2288965210"/>
                    </a:ext>
                  </a:extLst>
                </a:gridCol>
                <a:gridCol w="824230">
                  <a:extLst>
                    <a:ext uri="{9D8B030D-6E8A-4147-A177-3AD203B41FA5}">
                      <a16:colId xmlns:a16="http://schemas.microsoft.com/office/drawing/2014/main" val="1772983029"/>
                    </a:ext>
                  </a:extLst>
                </a:gridCol>
                <a:gridCol w="1176655">
                  <a:extLst>
                    <a:ext uri="{9D8B030D-6E8A-4147-A177-3AD203B41FA5}">
                      <a16:colId xmlns:a16="http://schemas.microsoft.com/office/drawing/2014/main" val="870825790"/>
                    </a:ext>
                  </a:extLst>
                </a:gridCol>
                <a:gridCol w="932180">
                  <a:extLst>
                    <a:ext uri="{9D8B030D-6E8A-4147-A177-3AD203B41FA5}">
                      <a16:colId xmlns:a16="http://schemas.microsoft.com/office/drawing/2014/main" val="312944807"/>
                    </a:ext>
                  </a:extLst>
                </a:gridCol>
                <a:gridCol w="1378634">
                  <a:extLst>
                    <a:ext uri="{9D8B030D-6E8A-4147-A177-3AD203B41FA5}">
                      <a16:colId xmlns:a16="http://schemas.microsoft.com/office/drawing/2014/main" val="1496939844"/>
                    </a:ext>
                  </a:extLst>
                </a:gridCol>
              </a:tblGrid>
              <a:tr h="370840">
                <a:tc>
                  <a:txBody>
                    <a:bodyPr/>
                    <a:lstStyle/>
                    <a:p>
                      <a:pPr algn="ctr"/>
                      <a:r>
                        <a:rPr lang="en-US" sz="1400" b="0" dirty="0">
                          <a:solidFill>
                            <a:schemeClr val="tx1"/>
                          </a:solidFill>
                        </a:rPr>
                        <a:t>Construct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Genes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Molecules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Circuits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Physiology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Behavior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Self-Report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323002"/>
                  </a:ext>
                </a:extLst>
              </a:tr>
            </a:tbl>
          </a:graphicData>
        </a:graphic>
      </p:graphicFrame>
    </p:spTree>
    <p:extLst>
      <p:ext uri="{BB962C8B-B14F-4D97-AF65-F5344CB8AC3E}">
        <p14:creationId xmlns:p14="http://schemas.microsoft.com/office/powerpoint/2010/main" val="2404253982"/>
      </p:ext>
    </p:extLst>
  </p:cSld>
  <p:clrMapOvr>
    <a:masterClrMapping/>
  </p:clrMapOvr>
  <mc:AlternateContent xmlns:mc="http://schemas.openxmlformats.org/markup-compatibility/2006" xmlns:p14="http://schemas.microsoft.com/office/powerpoint/2010/main">
    <mc:Choice Requires="p14">
      <p:transition spd="slow" p14:dur="2000" advTm="78037"/>
    </mc:Choice>
    <mc:Fallback xmlns="">
      <p:transition spd="slow" advTm="780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838463"/>
      </p:ext>
    </p:extLst>
  </p:cSld>
  <p:clrMapOvr>
    <a:masterClrMapping/>
  </p:clrMapOvr>
  <mc:AlternateContent xmlns:mc="http://schemas.openxmlformats.org/markup-compatibility/2006" xmlns:p14="http://schemas.microsoft.com/office/powerpoint/2010/main">
    <mc:Choice Requires="p14">
      <p:transition spd="slow" p14:dur="2000" advTm="42122"/>
    </mc:Choice>
    <mc:Fallback xmlns="">
      <p:transition spd="slow" advTm="4212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579005"/>
      </p:ext>
    </p:extLst>
  </p:cSld>
  <p:clrMapOvr>
    <a:masterClrMapping/>
  </p:clrMapOvr>
  <mc:AlternateContent xmlns:mc="http://schemas.openxmlformats.org/markup-compatibility/2006" xmlns:p14="http://schemas.microsoft.com/office/powerpoint/2010/main">
    <mc:Choice Requires="p14">
      <p:transition spd="slow" p14:dur="2000" advTm="42122"/>
    </mc:Choice>
    <mc:Fallback xmlns="">
      <p:transition spd="slow" advTm="4212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62768"/>
      </p:ext>
    </p:extLst>
  </p:cSld>
  <p:clrMapOvr>
    <a:masterClrMapping/>
  </p:clrMapOvr>
  <mc:AlternateContent xmlns:mc="http://schemas.openxmlformats.org/markup-compatibility/2006" xmlns:p14="http://schemas.microsoft.com/office/powerpoint/2010/main">
    <mc:Choice Requires="p14">
      <p:transition spd="slow" p14:dur="2000" advTm="42122"/>
    </mc:Choice>
    <mc:Fallback xmlns="">
      <p:transition spd="slow" advTm="4212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6" name="Picture 5"/>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716037083"/>
      </p:ext>
    </p:extLst>
  </p:cSld>
  <p:clrMapOvr>
    <a:masterClrMapping/>
  </p:clrMapOvr>
  <mc:AlternateContent xmlns:mc="http://schemas.openxmlformats.org/markup-compatibility/2006" xmlns:p14="http://schemas.microsoft.com/office/powerpoint/2010/main">
    <mc:Choice Requires="p14">
      <p:transition spd="slow" p14:dur="2000" advTm="24309"/>
    </mc:Choice>
    <mc:Fallback xmlns="">
      <p:transition spd="slow" advTm="2430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616712101"/>
      </p:ext>
    </p:extLst>
  </p:cSld>
  <p:clrMapOvr>
    <a:masterClrMapping/>
  </p:clrMapOvr>
  <mc:AlternateContent xmlns:mc="http://schemas.openxmlformats.org/markup-compatibility/2006" xmlns:p14="http://schemas.microsoft.com/office/powerpoint/2010/main">
    <mc:Choice Requires="p14">
      <p:transition spd="slow" p14:dur="2000" advTm="42671"/>
    </mc:Choice>
    <mc:Fallback xmlns="">
      <p:transition spd="slow" advTm="4267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4153781875"/>
      </p:ext>
    </p:extLst>
  </p:cSld>
  <p:clrMapOvr>
    <a:masterClrMapping/>
  </p:clrMapOvr>
  <mc:AlternateContent xmlns:mc="http://schemas.openxmlformats.org/markup-compatibility/2006" xmlns:p14="http://schemas.microsoft.com/office/powerpoint/2010/main">
    <mc:Choice Requires="p14">
      <p:transition spd="slow" p14:dur="2000" advTm="14590"/>
    </mc:Choice>
    <mc:Fallback xmlns="">
      <p:transition spd="slow" advTm="1459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699292831"/>
      </p:ext>
    </p:extLst>
  </p:cSld>
  <p:clrMapOvr>
    <a:masterClrMapping/>
  </p:clrMapOvr>
  <mc:AlternateContent xmlns:mc="http://schemas.openxmlformats.org/markup-compatibility/2006" xmlns:p14="http://schemas.microsoft.com/office/powerpoint/2010/main">
    <mc:Choice Requires="p14">
      <p:transition spd="slow" p14:dur="2000" advTm="9845"/>
    </mc:Choice>
    <mc:Fallback xmlns="">
      <p:transition spd="slow" advTm="984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2322379370"/>
      </p:ext>
    </p:extLst>
  </p:cSld>
  <p:clrMapOvr>
    <a:masterClrMapping/>
  </p:clrMapOvr>
  <mc:AlternateContent xmlns:mc="http://schemas.openxmlformats.org/markup-compatibility/2006" xmlns:p14="http://schemas.microsoft.com/office/powerpoint/2010/main">
    <mc:Choice Requires="p14">
      <p:transition spd="slow" p14:dur="2000" advTm="121475"/>
    </mc:Choice>
    <mc:Fallback xmlns="">
      <p:transition spd="slow" advTm="12147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3836206917"/>
      </p:ext>
    </p:extLst>
  </p:cSld>
  <p:clrMapOvr>
    <a:masterClrMapping/>
  </p:clrMapOvr>
  <mc:AlternateContent xmlns:mc="http://schemas.openxmlformats.org/markup-compatibility/2006" xmlns:p14="http://schemas.microsoft.com/office/powerpoint/2010/main">
    <mc:Choice Requires="p14">
      <p:transition spd="slow" p14:dur="2000" advTm="4951"/>
    </mc:Choice>
    <mc:Fallback xmlns="">
      <p:transition spd="slow" advTm="495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1941445193"/>
      </p:ext>
    </p:extLst>
  </p:cSld>
  <p:clrMapOvr>
    <a:masterClrMapping/>
  </p:clrMapOvr>
  <mc:AlternateContent xmlns:mc="http://schemas.openxmlformats.org/markup-compatibility/2006" xmlns:p14="http://schemas.microsoft.com/office/powerpoint/2010/main">
    <mc:Choice Requires="p14">
      <p:transition spd="slow" p14:dur="2000" advTm="4405"/>
    </mc:Choice>
    <mc:Fallback xmlns="">
      <p:transition spd="slow" advTm="440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45189" y="207102"/>
            <a:ext cx="4853622" cy="12192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133670927"/>
              </p:ext>
            </p:extLst>
          </p:nvPr>
        </p:nvGraphicFramePr>
        <p:xfrm>
          <a:off x="36679" y="1948676"/>
          <a:ext cx="9070643" cy="1112520"/>
        </p:xfrm>
        <a:graphic>
          <a:graphicData uri="http://schemas.openxmlformats.org/drawingml/2006/table">
            <a:tbl>
              <a:tblPr firstRow="1" bandRow="1">
                <a:effectLst/>
                <a:tableStyleId>{5C22544A-7EE6-4342-B048-85BDC9FD1C3A}</a:tableStyleId>
              </a:tblPr>
              <a:tblGrid>
                <a:gridCol w="2346579">
                  <a:extLst>
                    <a:ext uri="{9D8B030D-6E8A-4147-A177-3AD203B41FA5}">
                      <a16:colId xmlns:a16="http://schemas.microsoft.com/office/drawing/2014/main" val="385762836"/>
                    </a:ext>
                  </a:extLst>
                </a:gridCol>
                <a:gridCol w="754380">
                  <a:extLst>
                    <a:ext uri="{9D8B030D-6E8A-4147-A177-3AD203B41FA5}">
                      <a16:colId xmlns:a16="http://schemas.microsoft.com/office/drawing/2014/main" val="2011652452"/>
                    </a:ext>
                  </a:extLst>
                </a:gridCol>
                <a:gridCol w="1030605">
                  <a:extLst>
                    <a:ext uri="{9D8B030D-6E8A-4147-A177-3AD203B41FA5}">
                      <a16:colId xmlns:a16="http://schemas.microsoft.com/office/drawing/2014/main" val="1649757963"/>
                    </a:ext>
                  </a:extLst>
                </a:gridCol>
                <a:gridCol w="627380">
                  <a:extLst>
                    <a:ext uri="{9D8B030D-6E8A-4147-A177-3AD203B41FA5}">
                      <a16:colId xmlns:a16="http://schemas.microsoft.com/office/drawing/2014/main" val="2288965210"/>
                    </a:ext>
                  </a:extLst>
                </a:gridCol>
                <a:gridCol w="824230">
                  <a:extLst>
                    <a:ext uri="{9D8B030D-6E8A-4147-A177-3AD203B41FA5}">
                      <a16:colId xmlns:a16="http://schemas.microsoft.com/office/drawing/2014/main" val="1772983029"/>
                    </a:ext>
                  </a:extLst>
                </a:gridCol>
                <a:gridCol w="1176655">
                  <a:extLst>
                    <a:ext uri="{9D8B030D-6E8A-4147-A177-3AD203B41FA5}">
                      <a16:colId xmlns:a16="http://schemas.microsoft.com/office/drawing/2014/main" val="870825790"/>
                    </a:ext>
                  </a:extLst>
                </a:gridCol>
                <a:gridCol w="932180">
                  <a:extLst>
                    <a:ext uri="{9D8B030D-6E8A-4147-A177-3AD203B41FA5}">
                      <a16:colId xmlns:a16="http://schemas.microsoft.com/office/drawing/2014/main" val="312944807"/>
                    </a:ext>
                  </a:extLst>
                </a:gridCol>
                <a:gridCol w="1378634">
                  <a:extLst>
                    <a:ext uri="{9D8B030D-6E8A-4147-A177-3AD203B41FA5}">
                      <a16:colId xmlns:a16="http://schemas.microsoft.com/office/drawing/2014/main" val="1496939844"/>
                    </a:ext>
                  </a:extLst>
                </a:gridCol>
              </a:tblGrid>
              <a:tr h="370840">
                <a:tc>
                  <a:txBody>
                    <a:bodyPr/>
                    <a:lstStyle/>
                    <a:p>
                      <a:pPr algn="ctr"/>
                      <a:r>
                        <a:rPr lang="en-US" sz="1400" b="0" dirty="0">
                          <a:solidFill>
                            <a:schemeClr val="tx1"/>
                          </a:solidFill>
                        </a:rPr>
                        <a:t>Construct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Genes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Molecules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Circuits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Physiology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Behavior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Self-Report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323002"/>
                  </a:ext>
                </a:extLst>
              </a:tr>
              <a:tr h="370840">
                <a:tc>
                  <a:txBody>
                    <a:bodyPr/>
                    <a:lstStyle/>
                    <a:p>
                      <a:r>
                        <a:rPr lang="en-US" sz="1400" b="0" dirty="0">
                          <a:solidFill>
                            <a:schemeClr val="accent1">
                              <a:lumMod val="75000"/>
                            </a:schemeClr>
                          </a:solidFill>
                        </a:rPr>
                        <a:t>Acute Threat (“Fear”)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en-US" sz="1400" b="1" i="0" u="none" strike="noStrike" kern="1200" cap="none" spc="0" normalizeH="0" baseline="0" noProof="0" dirty="0">
                          <a:ln>
                            <a:noFill/>
                          </a:ln>
                          <a:solidFill>
                            <a:srgbClr val="5B9BD5">
                              <a:lumMod val="75000"/>
                            </a:srgbClr>
                          </a:solidFill>
                          <a:effectLst/>
                          <a:uLnTx/>
                          <a:uFillTx/>
                          <a:latin typeface="Arial"/>
                          <a:ea typeface="+mn-ea"/>
                          <a:cs typeface="+mn-cs"/>
                        </a:rPr>
                        <a:t>X</a:t>
                      </a:r>
                      <a:endParaRPr lang="en-US" sz="140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6100736"/>
                  </a:ext>
                </a:extLst>
              </a:tr>
              <a:tr h="370840">
                <a:tc>
                  <a:txBody>
                    <a:bodyPr/>
                    <a:lstStyle/>
                    <a:p>
                      <a:r>
                        <a:rPr lang="en-US" sz="1400" b="0" dirty="0">
                          <a:solidFill>
                            <a:schemeClr val="accent1">
                              <a:lumMod val="75000"/>
                            </a:schemeClr>
                          </a:solidFill>
                        </a:rPr>
                        <a:t>Potential</a:t>
                      </a:r>
                      <a:r>
                        <a:rPr lang="en-US" sz="1400" b="0" baseline="0" dirty="0">
                          <a:solidFill>
                            <a:schemeClr val="accent1">
                              <a:lumMod val="75000"/>
                            </a:schemeClr>
                          </a:solidFill>
                        </a:rPr>
                        <a:t> Threat (“Anxiety”)</a:t>
                      </a:r>
                      <a:endParaRPr lang="en-US" sz="1400" b="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en-US" sz="1400" b="1" i="0" u="none" strike="noStrike" kern="1200" cap="none" spc="0" normalizeH="0" baseline="0" noProof="0" dirty="0">
                          <a:ln>
                            <a:noFill/>
                          </a:ln>
                          <a:solidFill>
                            <a:srgbClr val="5B9BD5">
                              <a:lumMod val="75000"/>
                            </a:srgbClr>
                          </a:solidFill>
                          <a:effectLst/>
                          <a:uLnTx/>
                          <a:uFillTx/>
                          <a:latin typeface="Arial"/>
                          <a:ea typeface="+mn-ea"/>
                          <a:cs typeface="+mn-cs"/>
                        </a:rPr>
                        <a:t>X</a:t>
                      </a:r>
                      <a:endParaRPr lang="en-US" sz="140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3240716"/>
                  </a:ext>
                </a:extLst>
              </a:tr>
            </a:tbl>
          </a:graphicData>
        </a:graphic>
      </p:graphicFrame>
      <p:sp>
        <p:nvSpPr>
          <p:cNvPr id="7" name="Rectangle 6"/>
          <p:cNvSpPr/>
          <p:nvPr/>
        </p:nvSpPr>
        <p:spPr>
          <a:xfrm>
            <a:off x="182880" y="3224625"/>
            <a:ext cx="8650757" cy="1354217"/>
          </a:xfrm>
          <a:prstGeom prst="rect">
            <a:avLst/>
          </a:prstGeom>
        </p:spPr>
        <p:txBody>
          <a:bodyPr wrap="square">
            <a:spAutoFit/>
          </a:bodyPr>
          <a:lstStyle/>
          <a:p>
            <a:r>
              <a:rPr lang="en-US" sz="2400" b="1" i="0" dirty="0">
                <a:effectLst/>
                <a:latin typeface="+mj-lt"/>
              </a:rPr>
              <a:t>Tasks</a:t>
            </a:r>
            <a:endParaRPr lang="en-US" sz="2400" b="1" dirty="0">
              <a:latin typeface="+mj-lt"/>
            </a:endParaRPr>
          </a:p>
          <a:p>
            <a:pPr marL="573088" lvl="1" indent="-342900">
              <a:buFont typeface="Wingdings" panose="05000000000000000000" pitchFamily="2" charset="2"/>
              <a:buChar char="§"/>
            </a:pPr>
            <a:r>
              <a:rPr lang="en-US" sz="2400" i="0" dirty="0">
                <a:effectLst/>
                <a:latin typeface="+mj-lt"/>
              </a:rPr>
              <a:t>No Shock, Predictable Shock, Unpredictable Shock (NPU)</a:t>
            </a:r>
          </a:p>
          <a:p>
            <a:pPr marL="573088" lvl="1" indent="-342900">
              <a:buFont typeface="Wingdings" panose="05000000000000000000" pitchFamily="2" charset="2"/>
              <a:buChar char="§"/>
            </a:pPr>
            <a:endParaRPr lang="en-US" sz="1000" dirty="0">
              <a:latin typeface="+mj-lt"/>
            </a:endParaRPr>
          </a:p>
          <a:p>
            <a:pPr marL="573088" lvl="1" indent="-342900">
              <a:buFont typeface="Wingdings" panose="05000000000000000000" pitchFamily="2" charset="2"/>
              <a:buChar char="§"/>
            </a:pPr>
            <a:r>
              <a:rPr lang="en-US" sz="2400" dirty="0">
                <a:latin typeface="+mj-lt"/>
              </a:rPr>
              <a:t>Affective Picture Viewing</a:t>
            </a:r>
          </a:p>
        </p:txBody>
      </p:sp>
      <p:sp>
        <p:nvSpPr>
          <p:cNvPr id="6" name="TextBox 5"/>
          <p:cNvSpPr txBox="1"/>
          <p:nvPr/>
        </p:nvSpPr>
        <p:spPr>
          <a:xfrm>
            <a:off x="182880" y="1420837"/>
            <a:ext cx="3881832" cy="461665"/>
          </a:xfrm>
          <a:prstGeom prst="rect">
            <a:avLst/>
          </a:prstGeom>
          <a:noFill/>
        </p:spPr>
        <p:txBody>
          <a:bodyPr wrap="none" rtlCol="0">
            <a:spAutoFit/>
          </a:bodyPr>
          <a:lstStyle/>
          <a:p>
            <a:r>
              <a:rPr lang="en-US" sz="2400" b="1" dirty="0"/>
              <a:t>Negative Valence System</a:t>
            </a:r>
          </a:p>
        </p:txBody>
      </p:sp>
    </p:spTree>
    <p:extLst>
      <p:ext uri="{BB962C8B-B14F-4D97-AF65-F5344CB8AC3E}">
        <p14:creationId xmlns:p14="http://schemas.microsoft.com/office/powerpoint/2010/main" val="3457767943"/>
      </p:ext>
    </p:extLst>
  </p:cSld>
  <p:clrMapOvr>
    <a:masterClrMapping/>
  </p:clrMapOvr>
  <mc:AlternateContent xmlns:mc="http://schemas.openxmlformats.org/markup-compatibility/2006" xmlns:p14="http://schemas.microsoft.com/office/powerpoint/2010/main">
    <mc:Choice Requires="p14">
      <p:transition spd="slow" p14:dur="2000" advTm="78037"/>
    </mc:Choice>
    <mc:Fallback xmlns="">
      <p:transition spd="slow" advTm="7803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84695140"/>
      </p:ext>
    </p:extLst>
  </p:cSld>
  <p:clrMapOvr>
    <a:masterClrMapping/>
  </p:clrMapOvr>
  <mc:AlternateContent xmlns:mc="http://schemas.openxmlformats.org/markup-compatibility/2006" xmlns:p14="http://schemas.microsoft.com/office/powerpoint/2010/main">
    <mc:Choice Requires="p14">
      <p:transition spd="slow" p14:dur="2000" advTm="17050"/>
    </mc:Choice>
    <mc:Fallback xmlns="">
      <p:transition spd="slow" advTm="1705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41072054"/>
      </p:ext>
    </p:extLst>
  </p:cSld>
  <p:clrMapOvr>
    <a:masterClrMapping/>
  </p:clrMapOvr>
  <mc:AlternateContent xmlns:mc="http://schemas.openxmlformats.org/markup-compatibility/2006" xmlns:p14="http://schemas.microsoft.com/office/powerpoint/2010/main">
    <mc:Choice Requires="p14">
      <p:transition spd="slow" p14:dur="2000" advTm="17050"/>
    </mc:Choice>
    <mc:Fallback xmlns="">
      <p:transition spd="slow" advTm="1705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04049781"/>
      </p:ext>
    </p:extLst>
  </p:cSld>
  <p:clrMapOvr>
    <a:masterClrMapping/>
  </p:clrMapOvr>
  <mc:AlternateContent xmlns:mc="http://schemas.openxmlformats.org/markup-compatibility/2006" xmlns:p14="http://schemas.microsoft.com/office/powerpoint/2010/main">
    <mc:Choice Requires="p14">
      <p:transition spd="slow" p14:dur="2000" advTm="17050"/>
    </mc:Choice>
    <mc:Fallback xmlns="">
      <p:transition spd="slow" advTm="1705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828800"/>
            <a:ext cx="8566546" cy="2677656"/>
          </a:xfrm>
          <a:prstGeom prst="rect">
            <a:avLst/>
          </a:prstGeom>
          <a:noFill/>
        </p:spPr>
        <p:txBody>
          <a:bodyPr wrap="square" rtlCol="0">
            <a:spAutoFit/>
          </a:bodyPr>
          <a:lstStyle/>
          <a:p>
            <a:r>
              <a:rPr lang="en-US" sz="2400" dirty="0"/>
              <a:t>Psychophysiology tasks can contribute to RDoC, if…</a:t>
            </a:r>
          </a:p>
          <a:p>
            <a:endParaRPr lang="en-US" sz="2400" dirty="0"/>
          </a:p>
          <a:p>
            <a:pPr marL="233363" indent="-233363">
              <a:buFont typeface="Wingdings" panose="05000000000000000000" pitchFamily="2" charset="2"/>
              <a:buChar char="§"/>
            </a:pPr>
            <a:r>
              <a:rPr lang="en-US" sz="2400" dirty="0"/>
              <a:t>More large studies on reliability</a:t>
            </a:r>
          </a:p>
          <a:p>
            <a:pPr marL="233363" indent="-233363">
              <a:buFont typeface="Wingdings" panose="05000000000000000000" pitchFamily="2" charset="2"/>
              <a:buChar char="§"/>
            </a:pPr>
            <a:endParaRPr lang="en-US" sz="2400" dirty="0"/>
          </a:p>
          <a:p>
            <a:pPr marL="233363" indent="-233363">
              <a:buFont typeface="Wingdings" panose="05000000000000000000" pitchFamily="2" charset="2"/>
              <a:buChar char="§"/>
            </a:pPr>
            <a:r>
              <a:rPr lang="en-US" sz="2400" dirty="0"/>
              <a:t>Cross-lab collaborations</a:t>
            </a:r>
          </a:p>
          <a:p>
            <a:pPr marL="233363" indent="-233363">
              <a:buFont typeface="Wingdings" panose="05000000000000000000" pitchFamily="2" charset="2"/>
              <a:buChar char="§"/>
            </a:pPr>
            <a:endParaRPr lang="en-US" sz="2400" dirty="0"/>
          </a:p>
          <a:p>
            <a:pPr marL="233363" indent="-233363">
              <a:buFont typeface="Wingdings" panose="05000000000000000000" pitchFamily="2" charset="2"/>
              <a:buChar char="§"/>
            </a:pPr>
            <a:r>
              <a:rPr lang="en-US" sz="2400" dirty="0"/>
              <a:t>Empirical recommendations for method &amp; quantification</a:t>
            </a:r>
          </a:p>
        </p:txBody>
      </p:sp>
      <p:pic>
        <p:nvPicPr>
          <p:cNvPr id="4" name="Picture 3"/>
          <p:cNvPicPr>
            <a:picLocks noChangeAspect="1"/>
          </p:cNvPicPr>
          <p:nvPr/>
        </p:nvPicPr>
        <p:blipFill>
          <a:blip r:embed="rId3"/>
          <a:stretch>
            <a:fillRect/>
          </a:stretch>
        </p:blipFill>
        <p:spPr>
          <a:xfrm>
            <a:off x="2145189" y="207102"/>
            <a:ext cx="4853622" cy="1219200"/>
          </a:xfrm>
          <a:prstGeom prst="rect">
            <a:avLst/>
          </a:prstGeom>
        </p:spPr>
      </p:pic>
    </p:spTree>
    <p:extLst>
      <p:ext uri="{BB962C8B-B14F-4D97-AF65-F5344CB8AC3E}">
        <p14:creationId xmlns:p14="http://schemas.microsoft.com/office/powerpoint/2010/main" val="2069148264"/>
      </p:ext>
    </p:extLst>
  </p:cSld>
  <p:clrMapOvr>
    <a:masterClrMapping/>
  </p:clrMapOvr>
  <mc:AlternateContent xmlns:mc="http://schemas.openxmlformats.org/markup-compatibility/2006" xmlns:p14="http://schemas.microsoft.com/office/powerpoint/2010/main">
    <mc:Choice Requires="p14">
      <p:transition spd="slow" p14:dur="2000" advTm="17050"/>
    </mc:Choice>
    <mc:Fallback xmlns="">
      <p:transition spd="slow" advTm="1705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105894" y="1764698"/>
            <a:ext cx="2932213" cy="461665"/>
          </a:xfrm>
          <a:prstGeom prst="rect">
            <a:avLst/>
          </a:prstGeom>
          <a:noFill/>
        </p:spPr>
        <p:txBody>
          <a:bodyPr wrap="none" rtlCol="0">
            <a:spAutoFit/>
          </a:bodyPr>
          <a:lstStyle/>
          <a:p>
            <a:r>
              <a:rPr lang="en-US" sz="2400" b="1" dirty="0"/>
              <a:t>https://osf.io/fdjg9/</a:t>
            </a:r>
          </a:p>
        </p:txBody>
      </p:sp>
      <p:sp>
        <p:nvSpPr>
          <p:cNvPr id="2" name="TextBox 1"/>
          <p:cNvSpPr txBox="1"/>
          <p:nvPr/>
        </p:nvSpPr>
        <p:spPr>
          <a:xfrm>
            <a:off x="131467" y="261325"/>
            <a:ext cx="8881067" cy="1107996"/>
          </a:xfrm>
          <a:prstGeom prst="rect">
            <a:avLst/>
          </a:prstGeom>
          <a:noFill/>
        </p:spPr>
        <p:txBody>
          <a:bodyPr wrap="square" rtlCol="0">
            <a:spAutoFit/>
          </a:bodyPr>
          <a:lstStyle/>
          <a:p>
            <a:r>
              <a:rPr lang="en-US" sz="2200" dirty="0"/>
              <a:t>Kaye JT, Bradford DE &amp; Curtin JJ (2016). Psychometric properties of startle and corrugator response in NPU, Affective Picture Viewing, and Resting State tasks.</a:t>
            </a:r>
            <a:r>
              <a:rPr lang="en-US" sz="2200" i="1" dirty="0"/>
              <a:t> Psychophysiology</a:t>
            </a:r>
            <a:r>
              <a:rPr lang="en-US" sz="2200" dirty="0"/>
              <a:t>, 53(8), 1241-1255.</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508" y="2234528"/>
            <a:ext cx="2770984" cy="547786"/>
          </a:xfrm>
          <a:prstGeom prst="rect">
            <a:avLst/>
          </a:prstGeom>
        </p:spPr>
      </p:pic>
    </p:spTree>
    <p:extLst>
      <p:ext uri="{BB962C8B-B14F-4D97-AF65-F5344CB8AC3E}">
        <p14:creationId xmlns:p14="http://schemas.microsoft.com/office/powerpoint/2010/main" val="1168824144"/>
      </p:ext>
    </p:extLst>
  </p:cSld>
  <p:clrMapOvr>
    <a:masterClrMapping/>
  </p:clrMapOvr>
  <mc:AlternateContent xmlns:mc="http://schemas.openxmlformats.org/markup-compatibility/2006" xmlns:p14="http://schemas.microsoft.com/office/powerpoint/2010/main">
    <mc:Choice Requires="p14">
      <p:transition spd="slow" p14:dur="2000" advTm="5927"/>
    </mc:Choice>
    <mc:Fallback xmlns="">
      <p:transition spd="slow" advTm="5927"/>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105894" y="1764698"/>
            <a:ext cx="2932213" cy="461665"/>
          </a:xfrm>
          <a:prstGeom prst="rect">
            <a:avLst/>
          </a:prstGeom>
          <a:noFill/>
        </p:spPr>
        <p:txBody>
          <a:bodyPr wrap="none" rtlCol="0">
            <a:spAutoFit/>
          </a:bodyPr>
          <a:lstStyle/>
          <a:p>
            <a:r>
              <a:rPr lang="en-US" sz="2400" b="1" dirty="0"/>
              <a:t>https://osf.io/fdjg9/</a:t>
            </a:r>
          </a:p>
        </p:txBody>
      </p:sp>
      <p:sp>
        <p:nvSpPr>
          <p:cNvPr id="2" name="TextBox 1"/>
          <p:cNvSpPr txBox="1"/>
          <p:nvPr/>
        </p:nvSpPr>
        <p:spPr>
          <a:xfrm>
            <a:off x="131467" y="261325"/>
            <a:ext cx="8881067" cy="1107996"/>
          </a:xfrm>
          <a:prstGeom prst="rect">
            <a:avLst/>
          </a:prstGeom>
          <a:noFill/>
        </p:spPr>
        <p:txBody>
          <a:bodyPr wrap="square" rtlCol="0">
            <a:spAutoFit/>
          </a:bodyPr>
          <a:lstStyle/>
          <a:p>
            <a:r>
              <a:rPr lang="en-US" sz="2200" dirty="0"/>
              <a:t>Kaye JT, Bradford DE &amp; Curtin JJ (2016). Psychometric properties of startle and corrugator response in NPU, Affective Picture Viewing, and Resting State tasks.</a:t>
            </a:r>
            <a:r>
              <a:rPr lang="en-US" sz="2200" i="1" dirty="0"/>
              <a:t> Psychophysiology</a:t>
            </a:r>
            <a:r>
              <a:rPr lang="en-US" sz="2200" dirty="0"/>
              <a:t>, 53(8), 1241-1255.</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508" y="2234528"/>
            <a:ext cx="2770984" cy="547786"/>
          </a:xfrm>
          <a:prstGeom prst="rect">
            <a:avLst/>
          </a:prstGeom>
        </p:spPr>
      </p:pic>
      <p:pic>
        <p:nvPicPr>
          <p:cNvPr id="21" name="Picture 20"/>
          <p:cNvPicPr>
            <a:picLocks noChangeAspect="1"/>
          </p:cNvPicPr>
          <p:nvPr/>
        </p:nvPicPr>
        <p:blipFill>
          <a:blip r:embed="rId4"/>
          <a:stretch>
            <a:fillRect/>
          </a:stretch>
        </p:blipFill>
        <p:spPr>
          <a:xfrm>
            <a:off x="5140434" y="3152999"/>
            <a:ext cx="1360798" cy="977692"/>
          </a:xfrm>
          <a:prstGeom prst="rect">
            <a:avLst/>
          </a:prstGeom>
        </p:spPr>
      </p:pic>
      <p:pic>
        <p:nvPicPr>
          <p:cNvPr id="22" name="Picture 21"/>
          <p:cNvPicPr>
            <a:picLocks noChangeAspect="1"/>
          </p:cNvPicPr>
          <p:nvPr/>
        </p:nvPicPr>
        <p:blipFill>
          <a:blip r:embed="rId5"/>
          <a:stretch>
            <a:fillRect/>
          </a:stretch>
        </p:blipFill>
        <p:spPr>
          <a:xfrm>
            <a:off x="251006" y="3302466"/>
            <a:ext cx="3781269" cy="931542"/>
          </a:xfrm>
          <a:prstGeom prst="rect">
            <a:avLst/>
          </a:prstGeom>
        </p:spPr>
      </p:pic>
      <p:sp>
        <p:nvSpPr>
          <p:cNvPr id="23" name="TextBox 22"/>
          <p:cNvSpPr txBox="1"/>
          <p:nvPr/>
        </p:nvSpPr>
        <p:spPr>
          <a:xfrm>
            <a:off x="2593833" y="3207355"/>
            <a:ext cx="2257093" cy="830997"/>
          </a:xfrm>
          <a:prstGeom prst="rect">
            <a:avLst/>
          </a:prstGeom>
          <a:noFill/>
        </p:spPr>
        <p:txBody>
          <a:bodyPr wrap="square" rtlCol="0">
            <a:spAutoFit/>
          </a:bodyPr>
          <a:lstStyle/>
          <a:p>
            <a:r>
              <a:rPr lang="en-US" sz="2400" dirty="0"/>
              <a:t>F31 AA022845</a:t>
            </a:r>
          </a:p>
          <a:p>
            <a:r>
              <a:rPr lang="en-US" sz="2400" dirty="0"/>
              <a:t>R01 AA024388</a:t>
            </a:r>
          </a:p>
        </p:txBody>
      </p:sp>
      <p:sp>
        <p:nvSpPr>
          <p:cNvPr id="24" name="TextBox 23"/>
          <p:cNvSpPr txBox="1"/>
          <p:nvPr/>
        </p:nvSpPr>
        <p:spPr>
          <a:xfrm>
            <a:off x="6485590" y="3411012"/>
            <a:ext cx="2257093" cy="461665"/>
          </a:xfrm>
          <a:prstGeom prst="rect">
            <a:avLst/>
          </a:prstGeom>
          <a:noFill/>
        </p:spPr>
        <p:txBody>
          <a:bodyPr wrap="square" rtlCol="0">
            <a:spAutoFit/>
          </a:bodyPr>
          <a:lstStyle/>
          <a:p>
            <a:r>
              <a:rPr lang="en-US" sz="2400" dirty="0"/>
              <a:t>DGE 0718123</a:t>
            </a:r>
          </a:p>
        </p:txBody>
      </p:sp>
      <p:sp>
        <p:nvSpPr>
          <p:cNvPr id="25" name="TextBox 24"/>
          <p:cNvSpPr txBox="1"/>
          <p:nvPr/>
        </p:nvSpPr>
        <p:spPr>
          <a:xfrm>
            <a:off x="159386" y="4366517"/>
            <a:ext cx="8881067" cy="1107996"/>
          </a:xfrm>
          <a:prstGeom prst="rect">
            <a:avLst/>
          </a:prstGeom>
          <a:noFill/>
        </p:spPr>
        <p:txBody>
          <a:bodyPr wrap="square" rtlCol="0">
            <a:spAutoFit/>
          </a:bodyPr>
          <a:lstStyle/>
          <a:p>
            <a:pPr algn="ctr"/>
            <a:r>
              <a:rPr lang="en-US" sz="2200" b="1" dirty="0"/>
              <a:t>Research Team</a:t>
            </a:r>
          </a:p>
          <a:p>
            <a:r>
              <a:rPr lang="en-US" sz="2200" dirty="0"/>
              <a:t>John Curtin, Daniel Bradford, Charles Rohrer, Austin Kayser, Susan Schneck, Rachel Hamilton, Rachel </a:t>
            </a:r>
            <a:r>
              <a:rPr lang="en-US" sz="2200" dirty="0" err="1"/>
              <a:t>Korhumel</a:t>
            </a:r>
            <a:endParaRPr lang="en-US" sz="2200" dirty="0"/>
          </a:p>
        </p:txBody>
      </p:sp>
      <p:sp>
        <p:nvSpPr>
          <p:cNvPr id="26" name="TextBox 25"/>
          <p:cNvSpPr txBox="1"/>
          <p:nvPr/>
        </p:nvSpPr>
        <p:spPr>
          <a:xfrm>
            <a:off x="138599" y="5655866"/>
            <a:ext cx="8881067" cy="1107996"/>
          </a:xfrm>
          <a:prstGeom prst="rect">
            <a:avLst/>
          </a:prstGeom>
          <a:noFill/>
        </p:spPr>
        <p:txBody>
          <a:bodyPr wrap="square" rtlCol="0">
            <a:spAutoFit/>
          </a:bodyPr>
          <a:lstStyle/>
          <a:p>
            <a:r>
              <a:rPr lang="en-US" sz="2200" dirty="0"/>
              <a:t>Bradford DE, Kaye JT &amp; Curtin JJ. The relationships among multiple psychophysiological and self-report measures of negative affect indexed across multiple tasks within the same sample. Poster #4-46</a:t>
            </a:r>
          </a:p>
        </p:txBody>
      </p:sp>
    </p:spTree>
    <p:extLst>
      <p:ext uri="{BB962C8B-B14F-4D97-AF65-F5344CB8AC3E}">
        <p14:creationId xmlns:p14="http://schemas.microsoft.com/office/powerpoint/2010/main" val="1135291234"/>
      </p:ext>
    </p:extLst>
  </p:cSld>
  <p:clrMapOvr>
    <a:masterClrMapping/>
  </p:clrMapOvr>
  <mc:AlternateContent xmlns:mc="http://schemas.openxmlformats.org/markup-compatibility/2006" xmlns:p14="http://schemas.microsoft.com/office/powerpoint/2010/main">
    <mc:Choice Requires="p14">
      <p:transition spd="slow" p14:dur="2000" advTm="5927"/>
    </mc:Choice>
    <mc:Fallback xmlns="">
      <p:transition spd="slow" advTm="592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105894" y="1764698"/>
            <a:ext cx="2932213" cy="461665"/>
          </a:xfrm>
          <a:prstGeom prst="rect">
            <a:avLst/>
          </a:prstGeom>
          <a:noFill/>
        </p:spPr>
        <p:txBody>
          <a:bodyPr wrap="none" rtlCol="0">
            <a:spAutoFit/>
          </a:bodyPr>
          <a:lstStyle/>
          <a:p>
            <a:r>
              <a:rPr lang="en-US" sz="2400" b="1" dirty="0"/>
              <a:t>https://osf.io/fdjg9/</a:t>
            </a:r>
          </a:p>
        </p:txBody>
      </p:sp>
      <p:sp>
        <p:nvSpPr>
          <p:cNvPr id="2" name="TextBox 1"/>
          <p:cNvSpPr txBox="1"/>
          <p:nvPr/>
        </p:nvSpPr>
        <p:spPr>
          <a:xfrm>
            <a:off x="131467" y="261325"/>
            <a:ext cx="8881067" cy="1107996"/>
          </a:xfrm>
          <a:prstGeom prst="rect">
            <a:avLst/>
          </a:prstGeom>
          <a:noFill/>
        </p:spPr>
        <p:txBody>
          <a:bodyPr wrap="square" rtlCol="0">
            <a:spAutoFit/>
          </a:bodyPr>
          <a:lstStyle/>
          <a:p>
            <a:r>
              <a:rPr lang="en-US" sz="2200" dirty="0"/>
              <a:t>Kaye JT, Bradford DE &amp; Curtin JJ (2016). Psychometric properties of startle and corrugator response in NPU, Affective Picture Viewing, and Resting State tasks.</a:t>
            </a:r>
            <a:r>
              <a:rPr lang="en-US" sz="2200" i="1" dirty="0"/>
              <a:t> Psychophysiology</a:t>
            </a:r>
            <a:r>
              <a:rPr lang="en-US" sz="2200" dirty="0"/>
              <a:t>, 53(8), 1241-1255.</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963" y="4236708"/>
            <a:ext cx="3394075" cy="12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875829"/>
      </p:ext>
    </p:extLst>
  </p:cSld>
  <p:clrMapOvr>
    <a:masterClrMapping/>
  </p:clrMapOvr>
  <mc:AlternateContent xmlns:mc="http://schemas.openxmlformats.org/markup-compatibility/2006" xmlns:p14="http://schemas.microsoft.com/office/powerpoint/2010/main">
    <mc:Choice Requires="p14">
      <p:transition spd="slow" p14:dur="2000" advTm="5927"/>
    </mc:Choice>
    <mc:Fallback xmlns="">
      <p:transition spd="slow" advTm="592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489" y="290945"/>
            <a:ext cx="5329023" cy="707886"/>
          </a:xfrm>
          <a:prstGeom prst="rect">
            <a:avLst/>
          </a:prstGeom>
          <a:noFill/>
        </p:spPr>
        <p:txBody>
          <a:bodyPr wrap="none" rtlCol="0">
            <a:spAutoFit/>
          </a:bodyPr>
          <a:lstStyle/>
          <a:p>
            <a:r>
              <a:rPr lang="en-US" sz="4000" b="1" dirty="0"/>
              <a:t>ADDITIONAL SLIDES</a:t>
            </a:r>
          </a:p>
        </p:txBody>
      </p:sp>
    </p:spTree>
    <p:extLst>
      <p:ext uri="{BB962C8B-B14F-4D97-AF65-F5344CB8AC3E}">
        <p14:creationId xmlns:p14="http://schemas.microsoft.com/office/powerpoint/2010/main" val="1787660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6834" y="290945"/>
            <a:ext cx="4490332" cy="1323439"/>
          </a:xfrm>
          <a:prstGeom prst="rect">
            <a:avLst/>
          </a:prstGeom>
          <a:noFill/>
        </p:spPr>
        <p:txBody>
          <a:bodyPr wrap="none" rtlCol="0">
            <a:spAutoFit/>
          </a:bodyPr>
          <a:lstStyle/>
          <a:p>
            <a:pPr algn="ctr"/>
            <a:r>
              <a:rPr lang="en-US" sz="4000" b="1" dirty="0"/>
              <a:t>Effect Size</a:t>
            </a:r>
          </a:p>
          <a:p>
            <a:pPr algn="ctr"/>
            <a:r>
              <a:rPr lang="en-US" sz="4000" b="1" dirty="0"/>
              <a:t>X-Axis Microvolts</a:t>
            </a:r>
          </a:p>
        </p:txBody>
      </p:sp>
    </p:spTree>
    <p:extLst>
      <p:ext uri="{BB962C8B-B14F-4D97-AF65-F5344CB8AC3E}">
        <p14:creationId xmlns:p14="http://schemas.microsoft.com/office/powerpoint/2010/main" val="3834183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42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45189" y="207102"/>
            <a:ext cx="4853622" cy="1219200"/>
          </a:xfrm>
          <a:prstGeom prst="rect">
            <a:avLst/>
          </a:prstGeom>
        </p:spPr>
      </p:pic>
      <p:graphicFrame>
        <p:nvGraphicFramePr>
          <p:cNvPr id="4" name="Table 3"/>
          <p:cNvGraphicFramePr>
            <a:graphicFrameLocks noGrp="1"/>
          </p:cNvGraphicFramePr>
          <p:nvPr/>
        </p:nvGraphicFramePr>
        <p:xfrm>
          <a:off x="36679" y="1948676"/>
          <a:ext cx="9070643" cy="1112520"/>
        </p:xfrm>
        <a:graphic>
          <a:graphicData uri="http://schemas.openxmlformats.org/drawingml/2006/table">
            <a:tbl>
              <a:tblPr firstRow="1" bandRow="1">
                <a:effectLst/>
                <a:tableStyleId>{5C22544A-7EE6-4342-B048-85BDC9FD1C3A}</a:tableStyleId>
              </a:tblPr>
              <a:tblGrid>
                <a:gridCol w="2346579">
                  <a:extLst>
                    <a:ext uri="{9D8B030D-6E8A-4147-A177-3AD203B41FA5}">
                      <a16:colId xmlns:a16="http://schemas.microsoft.com/office/drawing/2014/main" val="385762836"/>
                    </a:ext>
                  </a:extLst>
                </a:gridCol>
                <a:gridCol w="754380">
                  <a:extLst>
                    <a:ext uri="{9D8B030D-6E8A-4147-A177-3AD203B41FA5}">
                      <a16:colId xmlns:a16="http://schemas.microsoft.com/office/drawing/2014/main" val="2011652452"/>
                    </a:ext>
                  </a:extLst>
                </a:gridCol>
                <a:gridCol w="1030605">
                  <a:extLst>
                    <a:ext uri="{9D8B030D-6E8A-4147-A177-3AD203B41FA5}">
                      <a16:colId xmlns:a16="http://schemas.microsoft.com/office/drawing/2014/main" val="1649757963"/>
                    </a:ext>
                  </a:extLst>
                </a:gridCol>
                <a:gridCol w="627380">
                  <a:extLst>
                    <a:ext uri="{9D8B030D-6E8A-4147-A177-3AD203B41FA5}">
                      <a16:colId xmlns:a16="http://schemas.microsoft.com/office/drawing/2014/main" val="2288965210"/>
                    </a:ext>
                  </a:extLst>
                </a:gridCol>
                <a:gridCol w="824230">
                  <a:extLst>
                    <a:ext uri="{9D8B030D-6E8A-4147-A177-3AD203B41FA5}">
                      <a16:colId xmlns:a16="http://schemas.microsoft.com/office/drawing/2014/main" val="1772983029"/>
                    </a:ext>
                  </a:extLst>
                </a:gridCol>
                <a:gridCol w="1176655">
                  <a:extLst>
                    <a:ext uri="{9D8B030D-6E8A-4147-A177-3AD203B41FA5}">
                      <a16:colId xmlns:a16="http://schemas.microsoft.com/office/drawing/2014/main" val="870825790"/>
                    </a:ext>
                  </a:extLst>
                </a:gridCol>
                <a:gridCol w="932180">
                  <a:extLst>
                    <a:ext uri="{9D8B030D-6E8A-4147-A177-3AD203B41FA5}">
                      <a16:colId xmlns:a16="http://schemas.microsoft.com/office/drawing/2014/main" val="312944807"/>
                    </a:ext>
                  </a:extLst>
                </a:gridCol>
                <a:gridCol w="1378634">
                  <a:extLst>
                    <a:ext uri="{9D8B030D-6E8A-4147-A177-3AD203B41FA5}">
                      <a16:colId xmlns:a16="http://schemas.microsoft.com/office/drawing/2014/main" val="1496939844"/>
                    </a:ext>
                  </a:extLst>
                </a:gridCol>
              </a:tblGrid>
              <a:tr h="370840">
                <a:tc>
                  <a:txBody>
                    <a:bodyPr/>
                    <a:lstStyle/>
                    <a:p>
                      <a:pPr algn="ctr"/>
                      <a:r>
                        <a:rPr lang="en-US" sz="1400" b="0" dirty="0">
                          <a:solidFill>
                            <a:schemeClr val="tx1"/>
                          </a:solidFill>
                        </a:rPr>
                        <a:t>Construct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Genes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Molecules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Circuits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rPr>
                        <a:t>Physiology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Behavior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Self-Report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323002"/>
                  </a:ext>
                </a:extLst>
              </a:tr>
              <a:tr h="370840">
                <a:tc>
                  <a:txBody>
                    <a:bodyPr/>
                    <a:lstStyle/>
                    <a:p>
                      <a:r>
                        <a:rPr lang="en-US" sz="1400" b="0" dirty="0">
                          <a:solidFill>
                            <a:schemeClr val="accent1">
                              <a:lumMod val="75000"/>
                            </a:schemeClr>
                          </a:solidFill>
                        </a:rPr>
                        <a:t>Acute Threat (“Fear”)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en-US" sz="1400" b="1" i="0" u="none" strike="noStrike" kern="1200" cap="none" spc="0" normalizeH="0" baseline="0" noProof="0" dirty="0">
                          <a:ln>
                            <a:noFill/>
                          </a:ln>
                          <a:solidFill>
                            <a:srgbClr val="5B9BD5">
                              <a:lumMod val="75000"/>
                            </a:srgbClr>
                          </a:solidFill>
                          <a:effectLst/>
                          <a:uLnTx/>
                          <a:uFillTx/>
                          <a:latin typeface="Arial"/>
                          <a:ea typeface="+mn-ea"/>
                          <a:cs typeface="+mn-cs"/>
                        </a:rPr>
                        <a:t>X</a:t>
                      </a:r>
                      <a:endParaRPr lang="en-US" sz="140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6100736"/>
                  </a:ext>
                </a:extLst>
              </a:tr>
              <a:tr h="370840">
                <a:tc>
                  <a:txBody>
                    <a:bodyPr/>
                    <a:lstStyle/>
                    <a:p>
                      <a:r>
                        <a:rPr lang="en-US" sz="1400" b="0" dirty="0">
                          <a:solidFill>
                            <a:schemeClr val="accent1">
                              <a:lumMod val="75000"/>
                            </a:schemeClr>
                          </a:solidFill>
                        </a:rPr>
                        <a:t>Potential</a:t>
                      </a:r>
                      <a:r>
                        <a:rPr lang="en-US" sz="1400" b="0" baseline="0" dirty="0">
                          <a:solidFill>
                            <a:schemeClr val="accent1">
                              <a:lumMod val="75000"/>
                            </a:schemeClr>
                          </a:solidFill>
                        </a:rPr>
                        <a:t> Threat (“Anxiety”)</a:t>
                      </a:r>
                      <a:endParaRPr lang="en-US" sz="1400" b="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0" lang="en-US" sz="1400" b="1" i="0" u="none" strike="noStrike" kern="1200" cap="none" spc="0" normalizeH="0" baseline="0" noProof="0" dirty="0">
                          <a:ln>
                            <a:noFill/>
                          </a:ln>
                          <a:solidFill>
                            <a:srgbClr val="5B9BD5">
                              <a:lumMod val="75000"/>
                            </a:srgbClr>
                          </a:solidFill>
                          <a:effectLst/>
                          <a:uLnTx/>
                          <a:uFillTx/>
                          <a:latin typeface="Arial"/>
                          <a:ea typeface="+mn-ea"/>
                          <a:cs typeface="+mn-cs"/>
                        </a:rPr>
                        <a:t>X</a:t>
                      </a:r>
                      <a:endParaRPr lang="en-US" sz="140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3240716"/>
                  </a:ext>
                </a:extLst>
              </a:tr>
            </a:tbl>
          </a:graphicData>
        </a:graphic>
      </p:graphicFrame>
      <p:sp>
        <p:nvSpPr>
          <p:cNvPr id="7" name="Rectangle 6"/>
          <p:cNvSpPr/>
          <p:nvPr/>
        </p:nvSpPr>
        <p:spPr>
          <a:xfrm>
            <a:off x="182880" y="3224625"/>
            <a:ext cx="8650757" cy="3046988"/>
          </a:xfrm>
          <a:prstGeom prst="rect">
            <a:avLst/>
          </a:prstGeom>
        </p:spPr>
        <p:txBody>
          <a:bodyPr wrap="square">
            <a:spAutoFit/>
          </a:bodyPr>
          <a:lstStyle/>
          <a:p>
            <a:r>
              <a:rPr lang="en-US" sz="2400" b="1" i="0" dirty="0">
                <a:effectLst/>
                <a:latin typeface="+mj-lt"/>
              </a:rPr>
              <a:t>Tasks</a:t>
            </a:r>
            <a:endParaRPr lang="en-US" sz="2400" b="1" dirty="0">
              <a:latin typeface="+mj-lt"/>
            </a:endParaRPr>
          </a:p>
          <a:p>
            <a:pPr marL="573088" lvl="1" indent="-342900">
              <a:buFont typeface="Wingdings" panose="05000000000000000000" pitchFamily="2" charset="2"/>
              <a:buChar char="§"/>
            </a:pPr>
            <a:r>
              <a:rPr lang="en-US" sz="2400" i="0" dirty="0">
                <a:effectLst/>
                <a:latin typeface="+mj-lt"/>
              </a:rPr>
              <a:t>No Shock, Predictable Shock, Unpredictable Shock (NPU)</a:t>
            </a:r>
          </a:p>
          <a:p>
            <a:pPr marL="573088" lvl="1" indent="-342900">
              <a:buFont typeface="Wingdings" panose="05000000000000000000" pitchFamily="2" charset="2"/>
              <a:buChar char="§"/>
            </a:pPr>
            <a:endParaRPr lang="en-US" sz="1000" dirty="0">
              <a:latin typeface="+mj-lt"/>
            </a:endParaRPr>
          </a:p>
          <a:p>
            <a:pPr marL="573088" lvl="1" indent="-342900">
              <a:buFont typeface="Wingdings" panose="05000000000000000000" pitchFamily="2" charset="2"/>
              <a:buChar char="§"/>
            </a:pPr>
            <a:r>
              <a:rPr lang="en-US" sz="2400" dirty="0">
                <a:latin typeface="+mj-lt"/>
              </a:rPr>
              <a:t>Affective Picture Viewing</a:t>
            </a:r>
          </a:p>
          <a:p>
            <a:pPr marL="342900" indent="-342900">
              <a:buFont typeface="Wingdings" charset="2"/>
              <a:buChar char="q"/>
            </a:pPr>
            <a:endParaRPr lang="en-US" sz="2400" dirty="0">
              <a:latin typeface="+mj-lt"/>
            </a:endParaRPr>
          </a:p>
          <a:p>
            <a:r>
              <a:rPr lang="en-US" sz="2400" b="1" dirty="0">
                <a:latin typeface="+mj-lt"/>
              </a:rPr>
              <a:t>Measures</a:t>
            </a:r>
          </a:p>
          <a:p>
            <a:pPr marL="573088" lvl="1" indent="-342900">
              <a:buFont typeface="Wingdings" panose="05000000000000000000" pitchFamily="2" charset="2"/>
              <a:buChar char="§"/>
            </a:pPr>
            <a:r>
              <a:rPr lang="en-US" sz="2400" dirty="0">
                <a:latin typeface="+mj-lt"/>
              </a:rPr>
              <a:t>Startle </a:t>
            </a:r>
          </a:p>
          <a:p>
            <a:pPr marL="573088" lvl="1" indent="-342900">
              <a:buFont typeface="Wingdings" panose="05000000000000000000" pitchFamily="2" charset="2"/>
              <a:buChar char="§"/>
            </a:pPr>
            <a:endParaRPr lang="en-US" sz="1000" dirty="0">
              <a:latin typeface="+mj-lt"/>
            </a:endParaRPr>
          </a:p>
          <a:p>
            <a:pPr marL="573088" lvl="1" indent="-342900">
              <a:buFont typeface="Wingdings" panose="05000000000000000000" pitchFamily="2" charset="2"/>
              <a:buChar char="§"/>
            </a:pPr>
            <a:r>
              <a:rPr lang="en-US" sz="2400" dirty="0">
                <a:latin typeface="+mj-lt"/>
              </a:rPr>
              <a:t>Corrugator</a:t>
            </a:r>
          </a:p>
        </p:txBody>
      </p:sp>
      <p:sp>
        <p:nvSpPr>
          <p:cNvPr id="6" name="TextBox 5"/>
          <p:cNvSpPr txBox="1"/>
          <p:nvPr/>
        </p:nvSpPr>
        <p:spPr>
          <a:xfrm>
            <a:off x="182880" y="1420837"/>
            <a:ext cx="3881832" cy="461665"/>
          </a:xfrm>
          <a:prstGeom prst="rect">
            <a:avLst/>
          </a:prstGeom>
          <a:noFill/>
        </p:spPr>
        <p:txBody>
          <a:bodyPr wrap="none" rtlCol="0">
            <a:spAutoFit/>
          </a:bodyPr>
          <a:lstStyle/>
          <a:p>
            <a:r>
              <a:rPr lang="en-US" sz="2400" b="1" dirty="0"/>
              <a:t>Negative Valence System</a:t>
            </a:r>
          </a:p>
        </p:txBody>
      </p:sp>
    </p:spTree>
    <p:extLst>
      <p:ext uri="{BB962C8B-B14F-4D97-AF65-F5344CB8AC3E}">
        <p14:creationId xmlns:p14="http://schemas.microsoft.com/office/powerpoint/2010/main" val="2418060301"/>
      </p:ext>
    </p:extLst>
  </p:cSld>
  <p:clrMapOvr>
    <a:masterClrMapping/>
  </p:clrMapOvr>
  <mc:AlternateContent xmlns:mc="http://schemas.openxmlformats.org/markup-compatibility/2006" xmlns:p14="http://schemas.microsoft.com/office/powerpoint/2010/main">
    <mc:Choice Requires="p14">
      <p:transition spd="slow" p14:dur="2000" advTm="78037"/>
    </mc:Choice>
    <mc:Fallback xmlns="">
      <p:transition spd="slow" advTm="7803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154323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321" y="290945"/>
            <a:ext cx="6005363" cy="1323439"/>
          </a:xfrm>
          <a:prstGeom prst="rect">
            <a:avLst/>
          </a:prstGeom>
          <a:noFill/>
        </p:spPr>
        <p:txBody>
          <a:bodyPr wrap="none" rtlCol="0">
            <a:spAutoFit/>
          </a:bodyPr>
          <a:lstStyle/>
          <a:p>
            <a:pPr algn="ctr"/>
            <a:r>
              <a:rPr lang="en-US" sz="4000" b="1" dirty="0"/>
              <a:t>Effect Size</a:t>
            </a:r>
          </a:p>
          <a:p>
            <a:pPr algn="ctr"/>
            <a:r>
              <a:rPr lang="en-US" sz="4000" b="1" dirty="0"/>
              <a:t>Cohen’s </a:t>
            </a:r>
            <a:r>
              <a:rPr lang="en-US" sz="4000" b="1" dirty="0" err="1"/>
              <a:t>D</a:t>
            </a:r>
            <a:r>
              <a:rPr lang="en-US" sz="2800" b="1" dirty="0" err="1"/>
              <a:t>z</a:t>
            </a:r>
            <a:r>
              <a:rPr lang="en-US" sz="4000" b="1" dirty="0"/>
              <a:t> (within-sub)</a:t>
            </a:r>
          </a:p>
        </p:txBody>
      </p:sp>
    </p:spTree>
    <p:extLst>
      <p:ext uri="{BB962C8B-B14F-4D97-AF65-F5344CB8AC3E}">
        <p14:creationId xmlns:p14="http://schemas.microsoft.com/office/powerpoint/2010/main" val="805356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412" y="190500"/>
            <a:ext cx="8639175" cy="6477000"/>
          </a:xfrm>
          <a:prstGeom prst="rect">
            <a:avLst/>
          </a:prstGeo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033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32" y="290945"/>
            <a:ext cx="7956345" cy="3785652"/>
          </a:xfrm>
          <a:prstGeom prst="rect">
            <a:avLst/>
          </a:prstGeom>
          <a:noFill/>
        </p:spPr>
        <p:txBody>
          <a:bodyPr wrap="none" rtlCol="0">
            <a:spAutoFit/>
          </a:bodyPr>
          <a:lstStyle/>
          <a:p>
            <a:pPr algn="ctr"/>
            <a:r>
              <a:rPr lang="en-US" sz="4000" b="1" dirty="0"/>
              <a:t>Internal Consistency</a:t>
            </a:r>
          </a:p>
          <a:p>
            <a:pPr algn="ctr"/>
            <a:r>
              <a:rPr lang="en-US" sz="4000" b="1" dirty="0"/>
              <a:t>Temporal Stability</a:t>
            </a:r>
          </a:p>
          <a:p>
            <a:pPr algn="ctr"/>
            <a:endParaRPr lang="en-US" sz="4000" b="1" dirty="0"/>
          </a:p>
          <a:p>
            <a:pPr algn="ctr"/>
            <a:r>
              <a:rPr lang="en-US" sz="4000" b="1" dirty="0"/>
              <a:t>Startle: Raw vs. T-scores</a:t>
            </a:r>
          </a:p>
          <a:p>
            <a:pPr algn="ctr"/>
            <a:endParaRPr lang="en-US" sz="4000" b="1" dirty="0"/>
          </a:p>
          <a:p>
            <a:pPr algn="ctr"/>
            <a:r>
              <a:rPr lang="en-US" sz="4000" b="1" dirty="0"/>
              <a:t>Corrugator: Time vs. Frequency</a:t>
            </a:r>
          </a:p>
        </p:txBody>
      </p:sp>
    </p:spTree>
    <p:extLst>
      <p:ext uri="{BB962C8B-B14F-4D97-AF65-F5344CB8AC3E}">
        <p14:creationId xmlns:p14="http://schemas.microsoft.com/office/powerpoint/2010/main" val="2419010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325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2654374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7615" y="290945"/>
            <a:ext cx="5368777" cy="1938992"/>
          </a:xfrm>
          <a:prstGeom prst="rect">
            <a:avLst/>
          </a:prstGeom>
          <a:noFill/>
        </p:spPr>
        <p:txBody>
          <a:bodyPr wrap="none" rtlCol="0">
            <a:spAutoFit/>
          </a:bodyPr>
          <a:lstStyle/>
          <a:p>
            <a:pPr algn="ctr"/>
            <a:r>
              <a:rPr lang="en-US" sz="4000" b="1" dirty="0"/>
              <a:t>CONDITION SCORES</a:t>
            </a:r>
          </a:p>
          <a:p>
            <a:pPr algn="ctr"/>
            <a:endParaRPr lang="en-US" sz="4000" b="1" dirty="0"/>
          </a:p>
          <a:p>
            <a:pPr algn="ctr"/>
            <a:r>
              <a:rPr lang="en-US" sz="4000" b="1" dirty="0"/>
              <a:t>STARTLE</a:t>
            </a:r>
          </a:p>
        </p:txBody>
      </p:sp>
    </p:spTree>
    <p:extLst>
      <p:ext uri="{BB962C8B-B14F-4D97-AF65-F5344CB8AC3E}">
        <p14:creationId xmlns:p14="http://schemas.microsoft.com/office/powerpoint/2010/main" val="1368271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863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7616" y="290945"/>
            <a:ext cx="5368777" cy="1938992"/>
          </a:xfrm>
          <a:prstGeom prst="rect">
            <a:avLst/>
          </a:prstGeom>
          <a:noFill/>
        </p:spPr>
        <p:txBody>
          <a:bodyPr wrap="none" rtlCol="0">
            <a:spAutoFit/>
          </a:bodyPr>
          <a:lstStyle/>
          <a:p>
            <a:pPr algn="ctr"/>
            <a:r>
              <a:rPr lang="en-US" sz="4000" b="1" dirty="0"/>
              <a:t>CONDITION SCORES</a:t>
            </a:r>
          </a:p>
          <a:p>
            <a:pPr algn="ctr"/>
            <a:endParaRPr lang="en-US" sz="4000" b="1" dirty="0"/>
          </a:p>
          <a:p>
            <a:pPr algn="ctr"/>
            <a:r>
              <a:rPr lang="en-US" sz="4000" b="1" dirty="0"/>
              <a:t>CORRUGATOR</a:t>
            </a:r>
          </a:p>
        </p:txBody>
      </p:sp>
    </p:spTree>
    <p:extLst>
      <p:ext uri="{BB962C8B-B14F-4D97-AF65-F5344CB8AC3E}">
        <p14:creationId xmlns:p14="http://schemas.microsoft.com/office/powerpoint/2010/main" val="1535194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227561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958" y="975730"/>
            <a:ext cx="1669956" cy="163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p:cNvPicPr>
          <p:nvPr/>
        </p:nvPicPr>
        <p:blipFill>
          <a:blip r:embed="rId4"/>
          <a:stretch>
            <a:fillRect/>
          </a:stretch>
        </p:blipFill>
        <p:spPr>
          <a:xfrm>
            <a:off x="1655957" y="1089588"/>
            <a:ext cx="1647109" cy="1403352"/>
          </a:xfrm>
          <a:prstGeom prst="rect">
            <a:avLst/>
          </a:prstGeom>
        </p:spPr>
      </p:pic>
      <p:sp>
        <p:nvSpPr>
          <p:cNvPr id="4" name="TextBox 3"/>
          <p:cNvSpPr txBox="1"/>
          <p:nvPr/>
        </p:nvSpPr>
        <p:spPr>
          <a:xfrm>
            <a:off x="5634047" y="586855"/>
            <a:ext cx="2699778" cy="461665"/>
          </a:xfrm>
          <a:prstGeom prst="rect">
            <a:avLst/>
          </a:prstGeom>
          <a:noFill/>
        </p:spPr>
        <p:txBody>
          <a:bodyPr wrap="none" rtlCol="0">
            <a:spAutoFit/>
          </a:bodyPr>
          <a:lstStyle/>
          <a:p>
            <a:r>
              <a:rPr lang="en-US" sz="2400" b="1" dirty="0"/>
              <a:t>Startle Response</a:t>
            </a:r>
          </a:p>
        </p:txBody>
      </p:sp>
      <p:sp>
        <p:nvSpPr>
          <p:cNvPr id="31" name="TextBox 30"/>
          <p:cNvSpPr txBox="1"/>
          <p:nvPr/>
        </p:nvSpPr>
        <p:spPr>
          <a:xfrm>
            <a:off x="805014" y="586855"/>
            <a:ext cx="3348994" cy="461665"/>
          </a:xfrm>
          <a:prstGeom prst="rect">
            <a:avLst/>
          </a:prstGeom>
          <a:noFill/>
        </p:spPr>
        <p:txBody>
          <a:bodyPr wrap="none" rtlCol="0">
            <a:spAutoFit/>
          </a:bodyPr>
          <a:lstStyle/>
          <a:p>
            <a:r>
              <a:rPr lang="en-US" sz="2400" b="1" dirty="0"/>
              <a:t>Corrugator Response</a:t>
            </a:r>
          </a:p>
        </p:txBody>
      </p:sp>
      <p:pic>
        <p:nvPicPr>
          <p:cNvPr id="5" name="Picture 4"/>
          <p:cNvPicPr>
            <a:picLocks noChangeAspect="1"/>
          </p:cNvPicPr>
          <p:nvPr/>
        </p:nvPicPr>
        <p:blipFill>
          <a:blip r:embed="rId5"/>
          <a:stretch>
            <a:fillRect/>
          </a:stretch>
        </p:blipFill>
        <p:spPr>
          <a:xfrm>
            <a:off x="2130552" y="2743200"/>
            <a:ext cx="4876800" cy="3657600"/>
          </a:xfrm>
          <a:prstGeom prst="rect">
            <a:avLst/>
          </a:prstGeom>
        </p:spPr>
      </p:pic>
    </p:spTree>
    <p:extLst>
      <p:ext uri="{BB962C8B-B14F-4D97-AF65-F5344CB8AC3E}">
        <p14:creationId xmlns:p14="http://schemas.microsoft.com/office/powerpoint/2010/main" val="675327716"/>
      </p:ext>
    </p:extLst>
  </p:cSld>
  <p:clrMapOvr>
    <a:masterClrMapping/>
  </p:clrMapOvr>
  <mc:AlternateContent xmlns:mc="http://schemas.openxmlformats.org/markup-compatibility/2006" xmlns:p14="http://schemas.microsoft.com/office/powerpoint/2010/main">
    <mc:Choice Requires="p14">
      <p:transition p14:dur="0" advTm="103840"/>
    </mc:Choice>
    <mc:Fallback xmlns="">
      <p:transition advTm="10384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p:cNvPicPr>
          <p:nvPr/>
        </p:nvPicPr>
        <p:blipFill>
          <a:blip r:embed="rId4"/>
          <a:stretch>
            <a:fillRect/>
          </a:stretch>
        </p:blipFill>
        <p:spPr>
          <a:xfrm>
            <a:off x="47886" y="40945"/>
            <a:ext cx="1005840" cy="856985"/>
          </a:xfrm>
          <a:prstGeom prst="rect">
            <a:avLst/>
          </a:prstGeom>
        </p:spPr>
      </p:pic>
    </p:spTree>
    <p:extLst>
      <p:ext uri="{BB962C8B-B14F-4D97-AF65-F5344CB8AC3E}">
        <p14:creationId xmlns:p14="http://schemas.microsoft.com/office/powerpoint/2010/main" val="851352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4091" y="290945"/>
            <a:ext cx="6575839" cy="707886"/>
          </a:xfrm>
          <a:prstGeom prst="rect">
            <a:avLst/>
          </a:prstGeom>
          <a:noFill/>
        </p:spPr>
        <p:txBody>
          <a:bodyPr wrap="none" rtlCol="0">
            <a:spAutoFit/>
          </a:bodyPr>
          <a:lstStyle/>
          <a:p>
            <a:pPr algn="ctr"/>
            <a:r>
              <a:rPr lang="en-US" sz="4000" b="1" dirty="0"/>
              <a:t>General Startle Reactivity</a:t>
            </a:r>
          </a:p>
        </p:txBody>
      </p:sp>
    </p:spTree>
    <p:extLst>
      <p:ext uri="{BB962C8B-B14F-4D97-AF65-F5344CB8AC3E}">
        <p14:creationId xmlns:p14="http://schemas.microsoft.com/office/powerpoint/2010/main" val="3534488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3" y="89866"/>
            <a:ext cx="1019792" cy="99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362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8521" y="290945"/>
            <a:ext cx="6546985" cy="707886"/>
          </a:xfrm>
          <a:prstGeom prst="rect">
            <a:avLst/>
          </a:prstGeom>
          <a:noFill/>
        </p:spPr>
        <p:txBody>
          <a:bodyPr wrap="none" rtlCol="0">
            <a:spAutoFit/>
          </a:bodyPr>
          <a:lstStyle/>
          <a:p>
            <a:pPr algn="ctr"/>
            <a:r>
              <a:rPr lang="en-US" sz="4000" b="1" dirty="0"/>
              <a:t>Inter-task &amp; Inter-measure</a:t>
            </a:r>
          </a:p>
        </p:txBody>
      </p:sp>
    </p:spTree>
    <p:extLst>
      <p:ext uri="{BB962C8B-B14F-4D97-AF65-F5344CB8AC3E}">
        <p14:creationId xmlns:p14="http://schemas.microsoft.com/office/powerpoint/2010/main" val="2043815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423553"/>
              </p:ext>
            </p:extLst>
          </p:nvPr>
        </p:nvGraphicFramePr>
        <p:xfrm>
          <a:off x="214403" y="1165483"/>
          <a:ext cx="8713073" cy="2926080"/>
        </p:xfrm>
        <a:graphic>
          <a:graphicData uri="http://schemas.openxmlformats.org/drawingml/2006/table">
            <a:tbl>
              <a:tblPr firstRow="1" bandRow="1">
                <a:tableStyleId>{5C22544A-7EE6-4342-B048-85BDC9FD1C3A}</a:tableStyleId>
              </a:tblPr>
              <a:tblGrid>
                <a:gridCol w="779780">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gridCol w="784939">
                  <a:extLst>
                    <a:ext uri="{9D8B030D-6E8A-4147-A177-3AD203B41FA5}">
                      <a16:colId xmlns:a16="http://schemas.microsoft.com/office/drawing/2014/main" val="20002"/>
                    </a:ext>
                  </a:extLst>
                </a:gridCol>
                <a:gridCol w="784939">
                  <a:extLst>
                    <a:ext uri="{9D8B030D-6E8A-4147-A177-3AD203B41FA5}">
                      <a16:colId xmlns:a16="http://schemas.microsoft.com/office/drawing/2014/main" val="20003"/>
                    </a:ext>
                  </a:extLst>
                </a:gridCol>
                <a:gridCol w="870268">
                  <a:extLst>
                    <a:ext uri="{9D8B030D-6E8A-4147-A177-3AD203B41FA5}">
                      <a16:colId xmlns:a16="http://schemas.microsoft.com/office/drawing/2014/main" val="20004"/>
                    </a:ext>
                  </a:extLst>
                </a:gridCol>
                <a:gridCol w="784939">
                  <a:extLst>
                    <a:ext uri="{9D8B030D-6E8A-4147-A177-3AD203B41FA5}">
                      <a16:colId xmlns:a16="http://schemas.microsoft.com/office/drawing/2014/main" val="20005"/>
                    </a:ext>
                  </a:extLst>
                </a:gridCol>
                <a:gridCol w="870268">
                  <a:extLst>
                    <a:ext uri="{9D8B030D-6E8A-4147-A177-3AD203B41FA5}">
                      <a16:colId xmlns:a16="http://schemas.microsoft.com/office/drawing/2014/main" val="20006"/>
                    </a:ext>
                  </a:extLst>
                </a:gridCol>
                <a:gridCol w="957580">
                  <a:extLst>
                    <a:ext uri="{9D8B030D-6E8A-4147-A177-3AD203B41FA5}">
                      <a16:colId xmlns:a16="http://schemas.microsoft.com/office/drawing/2014/main" val="20007"/>
                    </a:ext>
                  </a:extLst>
                </a:gridCol>
                <a:gridCol w="1440180">
                  <a:extLst>
                    <a:ext uri="{9D8B030D-6E8A-4147-A177-3AD203B41FA5}">
                      <a16:colId xmlns:a16="http://schemas.microsoft.com/office/drawing/2014/main" val="20008"/>
                    </a:ext>
                  </a:extLst>
                </a:gridCol>
              </a:tblGrid>
              <a:tr h="0">
                <a:tc>
                  <a:txBody>
                    <a:bodyPr/>
                    <a:lstStyle/>
                    <a:p>
                      <a:pPr algn="ct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algn="ctr"/>
                      <a:r>
                        <a:rPr lang="en-US" b="1" dirty="0">
                          <a:solidFill>
                            <a:schemeClr val="tx1"/>
                          </a:solidFill>
                        </a:rPr>
                        <a:t>NPU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b="1" dirty="0">
                          <a:solidFill>
                            <a:schemeClr val="tx1"/>
                          </a:solidFill>
                        </a:rPr>
                        <a:t>IAPS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10000"/>
                  </a:ext>
                </a:extLst>
              </a:tr>
              <a:tr h="0">
                <a:tc>
                  <a:txBody>
                    <a:bodyPr/>
                    <a:lstStyle/>
                    <a:p>
                      <a:pPr algn="ct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b="1" dirty="0">
                          <a:solidFill>
                            <a:schemeClr val="tx1"/>
                          </a:solidFill>
                        </a:rPr>
                        <a:t>Startle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b="1" dirty="0">
                          <a:solidFill>
                            <a:schemeClr val="tx1"/>
                          </a:solidFill>
                        </a:rPr>
                        <a:t>Corrugator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a:txBody>
                    <a:bodyPr/>
                    <a:lstStyle/>
                    <a:p>
                      <a:pPr algn="ctr"/>
                      <a:r>
                        <a:rPr lang="en-US" b="1" dirty="0">
                          <a:solidFill>
                            <a:schemeClr val="tx1"/>
                          </a:solidFill>
                        </a:rPr>
                        <a:t>Startle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Corrugator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FF0000"/>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0070C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FF0000"/>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0070C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7030A0"/>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7030A0"/>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rowSpan="4">
                  <a:txBody>
                    <a:bodyPr/>
                    <a:lstStyle/>
                    <a:p>
                      <a:pPr algn="ctr"/>
                      <a:r>
                        <a:rPr lang="en-US" b="1" dirty="0">
                          <a:solidFill>
                            <a:schemeClr val="tx1"/>
                          </a:solidFill>
                        </a:rPr>
                        <a:t>NPU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b="1" dirty="0">
                          <a:solidFill>
                            <a:schemeClr val="tx1"/>
                          </a:solidFill>
                        </a:rPr>
                        <a:t>Startle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FF0000"/>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0070C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b="1" dirty="0">
                          <a:solidFill>
                            <a:schemeClr val="tx1"/>
                          </a:solidFill>
                        </a:rPr>
                        <a:t>Corrugator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FF0000"/>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0070C0"/>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ctr"/>
                      <a:r>
                        <a:rPr lang="en-US" b="1" dirty="0">
                          <a:solidFill>
                            <a:schemeClr val="tx1"/>
                          </a:solidFill>
                        </a:rPr>
                        <a:t>IAPS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Startle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7030A0"/>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TextBox 2"/>
          <p:cNvSpPr txBox="1"/>
          <p:nvPr/>
        </p:nvSpPr>
        <p:spPr>
          <a:xfrm>
            <a:off x="252503" y="4066394"/>
            <a:ext cx="4187252" cy="923330"/>
          </a:xfrm>
          <a:prstGeom prst="rect">
            <a:avLst/>
          </a:prstGeom>
          <a:noFill/>
        </p:spPr>
        <p:txBody>
          <a:bodyPr wrap="square" rtlCol="0">
            <a:spAutoFit/>
          </a:bodyPr>
          <a:lstStyle/>
          <a:p>
            <a:r>
              <a:rPr lang="en-US" b="1" dirty="0">
                <a:solidFill>
                  <a:srgbClr val="FF0000"/>
                </a:solidFill>
              </a:rPr>
              <a:t>U = Unpredictable/</a:t>
            </a:r>
            <a:r>
              <a:rPr lang="en-US" b="1" dirty="0">
                <a:solidFill>
                  <a:srgbClr val="7030A0"/>
                </a:solidFill>
              </a:rPr>
              <a:t>Unpleasant</a:t>
            </a:r>
          </a:p>
          <a:p>
            <a:r>
              <a:rPr lang="en-US" b="1" dirty="0">
                <a:solidFill>
                  <a:srgbClr val="0070C0"/>
                </a:solidFill>
              </a:rPr>
              <a:t>P = Predictable </a:t>
            </a:r>
          </a:p>
          <a:p>
            <a:r>
              <a:rPr lang="en-US" b="1" dirty="0"/>
              <a:t>*p&lt;.05,  **p&lt;.01</a:t>
            </a:r>
          </a:p>
        </p:txBody>
      </p:sp>
      <p:sp>
        <p:nvSpPr>
          <p:cNvPr id="4" name="TextBox 3"/>
          <p:cNvSpPr txBox="1"/>
          <p:nvPr/>
        </p:nvSpPr>
        <p:spPr>
          <a:xfrm>
            <a:off x="1905178" y="6054215"/>
            <a:ext cx="7026282" cy="461665"/>
          </a:xfrm>
          <a:prstGeom prst="rect">
            <a:avLst/>
          </a:prstGeom>
          <a:noFill/>
        </p:spPr>
        <p:txBody>
          <a:bodyPr wrap="none" rtlCol="0">
            <a:spAutoFit/>
          </a:bodyPr>
          <a:lstStyle/>
          <a:p>
            <a:r>
              <a:rPr lang="en-US" sz="2400" b="1" dirty="0"/>
              <a:t>Poster 4-46 Saturday: Bradford, Kaye, &amp; Curtin</a:t>
            </a:r>
          </a:p>
        </p:txBody>
      </p:sp>
      <p:sp>
        <p:nvSpPr>
          <p:cNvPr id="5" name="TextBox 4"/>
          <p:cNvSpPr txBox="1"/>
          <p:nvPr/>
        </p:nvSpPr>
        <p:spPr>
          <a:xfrm>
            <a:off x="1571827" y="45366"/>
            <a:ext cx="6000361" cy="461665"/>
          </a:xfrm>
          <a:prstGeom prst="rect">
            <a:avLst/>
          </a:prstGeom>
          <a:noFill/>
        </p:spPr>
        <p:txBody>
          <a:bodyPr wrap="none" rtlCol="0">
            <a:spAutoFit/>
          </a:bodyPr>
          <a:lstStyle/>
          <a:p>
            <a:pPr algn="ctr"/>
            <a:r>
              <a:rPr lang="en-US" sz="2400" b="1" dirty="0"/>
              <a:t>Inter-task &amp; Inter-measure relationships</a:t>
            </a:r>
          </a:p>
        </p:txBody>
      </p:sp>
      <p:grpSp>
        <p:nvGrpSpPr>
          <p:cNvPr id="6" name="Group 5"/>
          <p:cNvGrpSpPr/>
          <p:nvPr/>
        </p:nvGrpSpPr>
        <p:grpSpPr>
          <a:xfrm>
            <a:off x="393109" y="5140463"/>
            <a:ext cx="2587716" cy="584775"/>
            <a:chOff x="9662544" y="10101023"/>
            <a:chExt cx="2587716" cy="584775"/>
          </a:xfrm>
        </p:grpSpPr>
        <p:sp>
          <p:nvSpPr>
            <p:cNvPr id="7" name="TextBox 6"/>
            <p:cNvSpPr txBox="1"/>
            <p:nvPr/>
          </p:nvSpPr>
          <p:spPr>
            <a:xfrm>
              <a:off x="10635079" y="10101023"/>
              <a:ext cx="1615181" cy="584775"/>
            </a:xfrm>
            <a:prstGeom prst="rect">
              <a:avLst/>
            </a:prstGeom>
            <a:noFill/>
          </p:spPr>
          <p:txBody>
            <a:bodyPr wrap="square" rtlCol="0">
              <a:spAutoFit/>
            </a:bodyPr>
            <a:lstStyle/>
            <a:p>
              <a:pPr>
                <a:buNone/>
              </a:pPr>
              <a:r>
                <a:rPr lang="en-US" sz="1600" b="1" dirty="0"/>
                <a:t>p &lt; .05 </a:t>
              </a:r>
            </a:p>
            <a:p>
              <a:pPr>
                <a:buNone/>
              </a:pPr>
              <a:r>
                <a:rPr lang="en-US" sz="1600" b="1" dirty="0"/>
                <a:t>Holm Adjusted</a:t>
              </a:r>
            </a:p>
          </p:txBody>
        </p:sp>
        <p:sp>
          <p:nvSpPr>
            <p:cNvPr id="10" name="Rectangle 9"/>
            <p:cNvSpPr/>
            <p:nvPr/>
          </p:nvSpPr>
          <p:spPr bwMode="auto">
            <a:xfrm>
              <a:off x="9662544" y="10182648"/>
              <a:ext cx="871084" cy="467231"/>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4391025" rtl="0" eaLnBrk="1" fontAlgn="base" latinLnBrk="0" hangingPunct="1">
                <a:lnSpc>
                  <a:spcPct val="100000"/>
                </a:lnSpc>
                <a:spcBef>
                  <a:spcPct val="0"/>
                </a:spcBef>
                <a:spcAft>
                  <a:spcPct val="0"/>
                </a:spcAft>
                <a:buClrTx/>
                <a:buSzTx/>
                <a:buFontTx/>
                <a:buChar char="•"/>
                <a:tabLst/>
              </a:pPr>
              <a:endParaRPr kumimoji="0" lang="en-US" sz="32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4108516969"/>
      </p:ext>
    </p:extLst>
  </p:cSld>
  <p:clrMapOvr>
    <a:masterClrMapping/>
  </p:clrMapOvr>
  <mc:AlternateContent xmlns:mc="http://schemas.openxmlformats.org/markup-compatibility/2006" xmlns:p14="http://schemas.microsoft.com/office/powerpoint/2010/main">
    <mc:Choice Requires="p14">
      <p:transition spd="slow" p14:dur="2000" advTm="47948"/>
    </mc:Choice>
    <mc:Fallback xmlns="">
      <p:transition spd="slow" advTm="47948"/>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958" y="975730"/>
            <a:ext cx="1669956" cy="163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p:cNvPicPr>
          <p:nvPr/>
        </p:nvPicPr>
        <p:blipFill>
          <a:blip r:embed="rId4"/>
          <a:stretch>
            <a:fillRect/>
          </a:stretch>
        </p:blipFill>
        <p:spPr>
          <a:xfrm>
            <a:off x="1655957" y="1089588"/>
            <a:ext cx="1647109" cy="1403352"/>
          </a:xfrm>
          <a:prstGeom prst="rect">
            <a:avLst/>
          </a:prstGeom>
        </p:spPr>
      </p:pic>
      <p:sp>
        <p:nvSpPr>
          <p:cNvPr id="4" name="TextBox 3"/>
          <p:cNvSpPr txBox="1"/>
          <p:nvPr/>
        </p:nvSpPr>
        <p:spPr>
          <a:xfrm>
            <a:off x="5634047" y="586855"/>
            <a:ext cx="2699778" cy="461665"/>
          </a:xfrm>
          <a:prstGeom prst="rect">
            <a:avLst/>
          </a:prstGeom>
          <a:noFill/>
        </p:spPr>
        <p:txBody>
          <a:bodyPr wrap="none" rtlCol="0">
            <a:spAutoFit/>
          </a:bodyPr>
          <a:lstStyle/>
          <a:p>
            <a:r>
              <a:rPr lang="en-US" sz="2400" b="1" dirty="0"/>
              <a:t>Startle Response</a:t>
            </a:r>
          </a:p>
        </p:txBody>
      </p:sp>
      <p:sp>
        <p:nvSpPr>
          <p:cNvPr id="31" name="TextBox 30"/>
          <p:cNvSpPr txBox="1"/>
          <p:nvPr/>
        </p:nvSpPr>
        <p:spPr>
          <a:xfrm>
            <a:off x="805014" y="586855"/>
            <a:ext cx="3348994" cy="461665"/>
          </a:xfrm>
          <a:prstGeom prst="rect">
            <a:avLst/>
          </a:prstGeom>
          <a:noFill/>
        </p:spPr>
        <p:txBody>
          <a:bodyPr wrap="none" rtlCol="0">
            <a:spAutoFit/>
          </a:bodyPr>
          <a:lstStyle/>
          <a:p>
            <a:r>
              <a:rPr lang="en-US" sz="2400" b="1" dirty="0"/>
              <a:t>Corrugator Response</a:t>
            </a:r>
          </a:p>
        </p:txBody>
      </p:sp>
      <p:pic>
        <p:nvPicPr>
          <p:cNvPr id="6" name="Picture 5"/>
          <p:cNvPicPr>
            <a:picLocks noChangeAspect="1"/>
          </p:cNvPicPr>
          <p:nvPr/>
        </p:nvPicPr>
        <p:blipFill>
          <a:blip r:embed="rId5"/>
          <a:stretch>
            <a:fillRect/>
          </a:stretch>
        </p:blipFill>
        <p:spPr>
          <a:xfrm>
            <a:off x="2133600" y="2743200"/>
            <a:ext cx="4876800" cy="3657600"/>
          </a:xfrm>
          <a:prstGeom prst="rect">
            <a:avLst/>
          </a:prstGeom>
        </p:spPr>
      </p:pic>
    </p:spTree>
    <p:extLst>
      <p:ext uri="{BB962C8B-B14F-4D97-AF65-F5344CB8AC3E}">
        <p14:creationId xmlns:p14="http://schemas.microsoft.com/office/powerpoint/2010/main" val="1692373250"/>
      </p:ext>
    </p:extLst>
  </p:cSld>
  <p:clrMapOvr>
    <a:masterClrMapping/>
  </p:clrMapOvr>
  <mc:AlternateContent xmlns:mc="http://schemas.openxmlformats.org/markup-compatibility/2006" xmlns:p14="http://schemas.microsoft.com/office/powerpoint/2010/main">
    <mc:Choice Requires="p14">
      <p:transition p14:dur="0" advTm="103840"/>
    </mc:Choice>
    <mc:Fallback xmlns="">
      <p:transition advTm="1038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5"/>
          <p:cNvGrpSpPr>
            <a:grpSpLocks/>
          </p:cNvGrpSpPr>
          <p:nvPr/>
        </p:nvGrpSpPr>
        <p:grpSpPr bwMode="auto">
          <a:xfrm>
            <a:off x="6904866" y="726753"/>
            <a:ext cx="2019302" cy="461963"/>
            <a:chOff x="3269" y="3069"/>
            <a:chExt cx="1272" cy="291"/>
          </a:xfrm>
        </p:grpSpPr>
        <p:sp>
          <p:nvSpPr>
            <p:cNvPr id="3" name="Rectangle 113"/>
            <p:cNvSpPr>
              <a:spLocks noChangeArrowheads="1"/>
            </p:cNvSpPr>
            <p:nvPr/>
          </p:nvSpPr>
          <p:spPr bwMode="auto">
            <a:xfrm>
              <a:off x="3269" y="3069"/>
              <a:ext cx="1272" cy="29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4" name="Freeform 115"/>
            <p:cNvSpPr>
              <a:spLocks/>
            </p:cNvSpPr>
            <p:nvPr/>
          </p:nvSpPr>
          <p:spPr bwMode="auto">
            <a:xfrm>
              <a:off x="3316" y="3105"/>
              <a:ext cx="115" cy="207"/>
            </a:xfrm>
            <a:custGeom>
              <a:avLst/>
              <a:gdLst>
                <a:gd name="T0" fmla="*/ 69 w 115"/>
                <a:gd name="T1" fmla="*/ 0 h 207"/>
                <a:gd name="T2" fmla="*/ 115 w 115"/>
                <a:gd name="T3" fmla="*/ 38 h 207"/>
                <a:gd name="T4" fmla="*/ 75 w 115"/>
                <a:gd name="T5" fmla="*/ 80 h 207"/>
                <a:gd name="T6" fmla="*/ 89 w 115"/>
                <a:gd name="T7" fmla="*/ 94 h 207"/>
                <a:gd name="T8" fmla="*/ 50 w 115"/>
                <a:gd name="T9" fmla="*/ 134 h 207"/>
                <a:gd name="T10" fmla="*/ 61 w 115"/>
                <a:gd name="T11" fmla="*/ 144 h 207"/>
                <a:gd name="T12" fmla="*/ 0 w 115"/>
                <a:gd name="T13" fmla="*/ 207 h 207"/>
                <a:gd name="T14" fmla="*/ 36 w 115"/>
                <a:gd name="T15" fmla="*/ 124 h 207"/>
                <a:gd name="T16" fmla="*/ 27 w 115"/>
                <a:gd name="T17" fmla="*/ 116 h 207"/>
                <a:gd name="T18" fmla="*/ 56 w 115"/>
                <a:gd name="T19" fmla="*/ 65 h 207"/>
                <a:gd name="T20" fmla="*/ 46 w 115"/>
                <a:gd name="T21" fmla="*/ 58 h 207"/>
                <a:gd name="T22" fmla="*/ 69 w 115"/>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207"/>
                <a:gd name="T38" fmla="*/ 115 w 115"/>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207">
                  <a:moveTo>
                    <a:pt x="69" y="0"/>
                  </a:moveTo>
                  <a:lnTo>
                    <a:pt x="115" y="38"/>
                  </a:lnTo>
                  <a:lnTo>
                    <a:pt x="75" y="80"/>
                  </a:lnTo>
                  <a:lnTo>
                    <a:pt x="89" y="94"/>
                  </a:lnTo>
                  <a:lnTo>
                    <a:pt x="50" y="134"/>
                  </a:lnTo>
                  <a:lnTo>
                    <a:pt x="61" y="144"/>
                  </a:lnTo>
                  <a:lnTo>
                    <a:pt x="0" y="207"/>
                  </a:lnTo>
                  <a:lnTo>
                    <a:pt x="36" y="124"/>
                  </a:lnTo>
                  <a:lnTo>
                    <a:pt x="27" y="116"/>
                  </a:lnTo>
                  <a:lnTo>
                    <a:pt x="56" y="65"/>
                  </a:lnTo>
                  <a:lnTo>
                    <a:pt x="46" y="58"/>
                  </a:lnTo>
                  <a:lnTo>
                    <a:pt x="69" y="0"/>
                  </a:lnTo>
                  <a:close/>
                </a:path>
              </a:pathLst>
            </a:custGeom>
            <a:solidFill>
              <a:srgbClr val="FFFF00"/>
            </a:solidFill>
            <a:ln w="12700">
              <a:solidFill>
                <a:srgbClr val="000000"/>
              </a:solidFill>
              <a:round/>
              <a:headEnd/>
              <a:tailEnd/>
            </a:ln>
          </p:spPr>
          <p:txBody>
            <a:bodyPr/>
            <a:lstStyle/>
            <a:p>
              <a:endParaRPr lang="en-US"/>
            </a:p>
          </p:txBody>
        </p:sp>
        <p:sp>
          <p:nvSpPr>
            <p:cNvPr id="5" name="Rectangle 119"/>
            <p:cNvSpPr>
              <a:spLocks noChangeArrowheads="1"/>
            </p:cNvSpPr>
            <p:nvPr/>
          </p:nvSpPr>
          <p:spPr bwMode="auto">
            <a:xfrm>
              <a:off x="3527" y="3117"/>
              <a:ext cx="96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r>
                <a:rPr lang="en-US" altLang="en-US" sz="1700" b="1" dirty="0">
                  <a:solidFill>
                    <a:srgbClr val="000000"/>
                  </a:solidFill>
                  <a:latin typeface="Times New Roman" pitchFamily="18" charset="0"/>
                </a:rPr>
                <a:t>= Electric Shock</a:t>
              </a:r>
              <a:endParaRPr lang="en-US" altLang="en-US" b="1" dirty="0"/>
            </a:p>
          </p:txBody>
        </p:sp>
      </p:grpSp>
      <p:sp>
        <p:nvSpPr>
          <p:cNvPr id="6" name="Rectangle 55"/>
          <p:cNvSpPr>
            <a:spLocks noChangeAspect="1" noChangeArrowheads="1"/>
          </p:cNvSpPr>
          <p:nvPr/>
        </p:nvSpPr>
        <p:spPr bwMode="auto">
          <a:xfrm>
            <a:off x="5405438" y="1412553"/>
            <a:ext cx="538162" cy="587375"/>
          </a:xfrm>
          <a:prstGeom prst="rect">
            <a:avLst/>
          </a:prstGeom>
          <a:solidFill>
            <a:srgbClr val="0000FF"/>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7" name="Rectangle 56"/>
          <p:cNvSpPr>
            <a:spLocks noChangeAspect="1" noChangeArrowheads="1"/>
          </p:cNvSpPr>
          <p:nvPr/>
        </p:nvSpPr>
        <p:spPr bwMode="auto">
          <a:xfrm>
            <a:off x="2365375" y="1412553"/>
            <a:ext cx="538163" cy="587375"/>
          </a:xfrm>
          <a:prstGeom prst="rect">
            <a:avLst/>
          </a:prstGeom>
          <a:solidFill>
            <a:srgbClr val="0000FF"/>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8" name="Rectangle 57"/>
          <p:cNvSpPr>
            <a:spLocks noChangeAspect="1" noChangeArrowheads="1"/>
          </p:cNvSpPr>
          <p:nvPr/>
        </p:nvSpPr>
        <p:spPr bwMode="auto">
          <a:xfrm>
            <a:off x="666750" y="1412553"/>
            <a:ext cx="538163" cy="587375"/>
          </a:xfrm>
          <a:prstGeom prst="rect">
            <a:avLst/>
          </a:prstGeom>
          <a:solidFill>
            <a:srgbClr val="0000FF"/>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9" name="AutoShape 58"/>
          <p:cNvSpPr>
            <a:spLocks noChangeAspect="1" noChangeArrowheads="1"/>
          </p:cNvSpPr>
          <p:nvPr/>
        </p:nvSpPr>
        <p:spPr bwMode="auto">
          <a:xfrm flipH="1">
            <a:off x="974725" y="1510978"/>
            <a:ext cx="244475" cy="439738"/>
          </a:xfrm>
          <a:prstGeom prst="lightningBolt">
            <a:avLst/>
          </a:prstGeom>
          <a:solidFill>
            <a:srgbClr val="FFFF00"/>
          </a:solidFill>
          <a:ln w="254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10" name="AutoShape 60"/>
          <p:cNvSpPr>
            <a:spLocks noChangeAspect="1" noChangeArrowheads="1"/>
          </p:cNvSpPr>
          <p:nvPr/>
        </p:nvSpPr>
        <p:spPr bwMode="auto">
          <a:xfrm flipH="1">
            <a:off x="5699125" y="1510978"/>
            <a:ext cx="244475" cy="439738"/>
          </a:xfrm>
          <a:prstGeom prst="lightningBolt">
            <a:avLst/>
          </a:prstGeom>
          <a:solidFill>
            <a:srgbClr val="FFFF00"/>
          </a:solidFill>
          <a:ln w="254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11" name="Rectangle 61"/>
          <p:cNvSpPr>
            <a:spLocks noChangeAspect="1" noChangeArrowheads="1"/>
          </p:cNvSpPr>
          <p:nvPr/>
        </p:nvSpPr>
        <p:spPr bwMode="auto">
          <a:xfrm>
            <a:off x="3946525" y="1412553"/>
            <a:ext cx="538163" cy="587375"/>
          </a:xfrm>
          <a:prstGeom prst="rect">
            <a:avLst/>
          </a:prstGeom>
          <a:solidFill>
            <a:srgbClr val="0000FF"/>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algn="ctr" eaLnBrk="1" hangingPunct="1"/>
            <a:endParaRPr lang="en-US" altLang="en-US" b="1">
              <a:solidFill>
                <a:srgbClr val="FFFF00"/>
              </a:solidFill>
            </a:endParaRPr>
          </a:p>
        </p:txBody>
      </p:sp>
      <p:sp>
        <p:nvSpPr>
          <p:cNvPr id="12" name="Line 62"/>
          <p:cNvSpPr>
            <a:spLocks noChangeAspect="1" noChangeShapeType="1"/>
          </p:cNvSpPr>
          <p:nvPr/>
        </p:nvSpPr>
        <p:spPr bwMode="auto">
          <a:xfrm>
            <a:off x="304800" y="2098353"/>
            <a:ext cx="8297863"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7"/>
          <p:cNvSpPr txBox="1">
            <a:spLocks noChangeArrowheads="1"/>
          </p:cNvSpPr>
          <p:nvPr/>
        </p:nvSpPr>
        <p:spPr bwMode="auto">
          <a:xfrm>
            <a:off x="0" y="950591"/>
            <a:ext cx="3775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r>
              <a:rPr lang="en-US" altLang="en-US" b="1" u="sng" dirty="0">
                <a:solidFill>
                  <a:schemeClr val="tx1"/>
                </a:solidFill>
              </a:rPr>
              <a:t>Predictable Shock Block</a:t>
            </a:r>
          </a:p>
        </p:txBody>
      </p:sp>
      <p:sp>
        <p:nvSpPr>
          <p:cNvPr id="14" name="Text Box 98"/>
          <p:cNvSpPr txBox="1">
            <a:spLocks noChangeArrowheads="1"/>
          </p:cNvSpPr>
          <p:nvPr/>
        </p:nvSpPr>
        <p:spPr bwMode="auto">
          <a:xfrm>
            <a:off x="0" y="2555553"/>
            <a:ext cx="4168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r>
              <a:rPr lang="en-US" altLang="en-US" b="1" u="sng" dirty="0">
                <a:solidFill>
                  <a:schemeClr val="tx1"/>
                </a:solidFill>
              </a:rPr>
              <a:t>Unpredictable Shock Block</a:t>
            </a:r>
          </a:p>
        </p:txBody>
      </p:sp>
      <p:sp>
        <p:nvSpPr>
          <p:cNvPr id="15" name="AutoShape 171"/>
          <p:cNvSpPr>
            <a:spLocks noChangeAspect="1" noChangeArrowheads="1"/>
          </p:cNvSpPr>
          <p:nvPr/>
        </p:nvSpPr>
        <p:spPr bwMode="auto">
          <a:xfrm flipH="1">
            <a:off x="2659063" y="1506216"/>
            <a:ext cx="244475" cy="439737"/>
          </a:xfrm>
          <a:prstGeom prst="lightningBolt">
            <a:avLst/>
          </a:prstGeom>
          <a:solidFill>
            <a:srgbClr val="FFFF00"/>
          </a:solidFill>
          <a:ln w="254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16" name="AutoShape 172"/>
          <p:cNvSpPr>
            <a:spLocks noChangeAspect="1" noChangeArrowheads="1"/>
          </p:cNvSpPr>
          <p:nvPr/>
        </p:nvSpPr>
        <p:spPr bwMode="auto">
          <a:xfrm flipH="1">
            <a:off x="4259263" y="1488753"/>
            <a:ext cx="244475" cy="439738"/>
          </a:xfrm>
          <a:prstGeom prst="lightningBolt">
            <a:avLst/>
          </a:prstGeom>
          <a:solidFill>
            <a:srgbClr val="FFFF00"/>
          </a:solidFill>
          <a:ln w="254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17" name="Rectangle 55"/>
          <p:cNvSpPr>
            <a:spLocks noChangeAspect="1" noChangeArrowheads="1"/>
          </p:cNvSpPr>
          <p:nvPr/>
        </p:nvSpPr>
        <p:spPr bwMode="auto">
          <a:xfrm>
            <a:off x="7539038" y="1412553"/>
            <a:ext cx="538162" cy="587375"/>
          </a:xfrm>
          <a:prstGeom prst="rect">
            <a:avLst/>
          </a:prstGeom>
          <a:solidFill>
            <a:srgbClr val="0000FF"/>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18" name="AutoShape 60"/>
          <p:cNvSpPr>
            <a:spLocks noChangeAspect="1" noChangeArrowheads="1"/>
          </p:cNvSpPr>
          <p:nvPr/>
        </p:nvSpPr>
        <p:spPr bwMode="auto">
          <a:xfrm flipH="1">
            <a:off x="7832725" y="1510978"/>
            <a:ext cx="244475" cy="439738"/>
          </a:xfrm>
          <a:prstGeom prst="lightningBolt">
            <a:avLst/>
          </a:prstGeom>
          <a:solidFill>
            <a:srgbClr val="FFFF00"/>
          </a:solidFill>
          <a:ln w="254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19" name="Rectangle 55"/>
          <p:cNvSpPr>
            <a:spLocks noChangeAspect="1" noChangeArrowheads="1"/>
          </p:cNvSpPr>
          <p:nvPr/>
        </p:nvSpPr>
        <p:spPr bwMode="auto">
          <a:xfrm>
            <a:off x="5405438" y="3012753"/>
            <a:ext cx="538162" cy="587375"/>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20" name="Rectangle 56"/>
          <p:cNvSpPr>
            <a:spLocks noChangeAspect="1" noChangeArrowheads="1"/>
          </p:cNvSpPr>
          <p:nvPr/>
        </p:nvSpPr>
        <p:spPr bwMode="auto">
          <a:xfrm>
            <a:off x="2365375" y="3012753"/>
            <a:ext cx="538163" cy="587375"/>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21" name="Rectangle 57"/>
          <p:cNvSpPr>
            <a:spLocks noChangeAspect="1" noChangeArrowheads="1"/>
          </p:cNvSpPr>
          <p:nvPr/>
        </p:nvSpPr>
        <p:spPr bwMode="auto">
          <a:xfrm>
            <a:off x="666750" y="3012753"/>
            <a:ext cx="538163" cy="587375"/>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22" name="AutoShape 60"/>
          <p:cNvSpPr>
            <a:spLocks noChangeAspect="1" noChangeArrowheads="1"/>
          </p:cNvSpPr>
          <p:nvPr/>
        </p:nvSpPr>
        <p:spPr bwMode="auto">
          <a:xfrm flipH="1">
            <a:off x="6537325" y="3111178"/>
            <a:ext cx="244475" cy="439738"/>
          </a:xfrm>
          <a:prstGeom prst="lightningBolt">
            <a:avLst/>
          </a:prstGeom>
          <a:solidFill>
            <a:srgbClr val="FFFF00"/>
          </a:solidFill>
          <a:ln w="254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23" name="Rectangle 61"/>
          <p:cNvSpPr>
            <a:spLocks noChangeAspect="1" noChangeArrowheads="1"/>
          </p:cNvSpPr>
          <p:nvPr/>
        </p:nvSpPr>
        <p:spPr bwMode="auto">
          <a:xfrm>
            <a:off x="3946525" y="3012753"/>
            <a:ext cx="538163" cy="587375"/>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algn="ctr" eaLnBrk="1" hangingPunct="1"/>
            <a:endParaRPr lang="en-US" altLang="en-US" b="1">
              <a:solidFill>
                <a:srgbClr val="FFFF00"/>
              </a:solidFill>
            </a:endParaRPr>
          </a:p>
        </p:txBody>
      </p:sp>
      <p:sp>
        <p:nvSpPr>
          <p:cNvPr id="24" name="Line 62"/>
          <p:cNvSpPr>
            <a:spLocks noChangeAspect="1" noChangeShapeType="1"/>
          </p:cNvSpPr>
          <p:nvPr/>
        </p:nvSpPr>
        <p:spPr bwMode="auto">
          <a:xfrm>
            <a:off x="304800" y="3698553"/>
            <a:ext cx="8297863"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AutoShape 171"/>
          <p:cNvSpPr>
            <a:spLocks noChangeAspect="1" noChangeArrowheads="1"/>
          </p:cNvSpPr>
          <p:nvPr/>
        </p:nvSpPr>
        <p:spPr bwMode="auto">
          <a:xfrm flipH="1">
            <a:off x="1889125" y="3106416"/>
            <a:ext cx="244475" cy="439737"/>
          </a:xfrm>
          <a:prstGeom prst="lightningBolt">
            <a:avLst/>
          </a:prstGeom>
          <a:solidFill>
            <a:srgbClr val="FFFF00"/>
          </a:solidFill>
          <a:ln w="254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26" name="AutoShape 172"/>
          <p:cNvSpPr>
            <a:spLocks noChangeAspect="1" noChangeArrowheads="1"/>
          </p:cNvSpPr>
          <p:nvPr/>
        </p:nvSpPr>
        <p:spPr bwMode="auto">
          <a:xfrm flipH="1">
            <a:off x="4259263" y="3088953"/>
            <a:ext cx="244475" cy="439738"/>
          </a:xfrm>
          <a:prstGeom prst="lightningBolt">
            <a:avLst/>
          </a:prstGeom>
          <a:solidFill>
            <a:srgbClr val="FFFF00"/>
          </a:solidFill>
          <a:ln w="254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27" name="Rectangle 55"/>
          <p:cNvSpPr>
            <a:spLocks noChangeAspect="1" noChangeArrowheads="1"/>
          </p:cNvSpPr>
          <p:nvPr/>
        </p:nvSpPr>
        <p:spPr bwMode="auto">
          <a:xfrm>
            <a:off x="7539038" y="3012753"/>
            <a:ext cx="538162" cy="587375"/>
          </a:xfrm>
          <a:prstGeom prst="rect">
            <a:avLst/>
          </a:prstGeom>
          <a:solidFill>
            <a:srgbClr val="FF0000"/>
          </a:solidFill>
          <a:ln w="12700">
            <a:solidFill>
              <a:schemeClr val="tx1"/>
            </a:solidFill>
            <a:miter lim="800000"/>
            <a:headEnd/>
            <a:tailEnd/>
          </a:ln>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35" name="TextBox 34"/>
          <p:cNvSpPr txBox="1"/>
          <p:nvPr/>
        </p:nvSpPr>
        <p:spPr>
          <a:xfrm>
            <a:off x="3537903" y="182880"/>
            <a:ext cx="2068195" cy="584775"/>
          </a:xfrm>
          <a:prstGeom prst="rect">
            <a:avLst/>
          </a:prstGeom>
          <a:noFill/>
        </p:spPr>
        <p:txBody>
          <a:bodyPr wrap="none" rtlCol="0">
            <a:spAutoFit/>
          </a:bodyPr>
          <a:lstStyle/>
          <a:p>
            <a:r>
              <a:rPr lang="en-US" sz="3200" b="1" dirty="0"/>
              <a:t>NPU Task</a:t>
            </a:r>
          </a:p>
        </p:txBody>
      </p:sp>
      <p:sp>
        <p:nvSpPr>
          <p:cNvPr id="36" name="Rectangle 35"/>
          <p:cNvSpPr/>
          <p:nvPr/>
        </p:nvSpPr>
        <p:spPr>
          <a:xfrm>
            <a:off x="182880" y="3863316"/>
            <a:ext cx="8924168" cy="2769989"/>
          </a:xfrm>
          <a:prstGeom prst="rect">
            <a:avLst/>
          </a:prstGeom>
        </p:spPr>
        <p:txBody>
          <a:bodyPr wrap="square">
            <a:spAutoFit/>
          </a:bodyPr>
          <a:lstStyle/>
          <a:p>
            <a:r>
              <a:rPr lang="en-US" altLang="en-US" sz="2200" dirty="0"/>
              <a:t>Blocks of colored square “cues” (5s each) with a variable ITI</a:t>
            </a:r>
          </a:p>
          <a:p>
            <a:endParaRPr lang="en-US" altLang="en-US" sz="1000" dirty="0"/>
          </a:p>
          <a:p>
            <a:r>
              <a:rPr lang="en-US" altLang="en-US" sz="2200" dirty="0"/>
              <a:t>Cues occur in three different within-subject conditions</a:t>
            </a:r>
          </a:p>
          <a:p>
            <a:pPr marL="573088" lvl="1" indent="-342900">
              <a:buFont typeface="Wingdings" panose="05000000000000000000" pitchFamily="2" charset="2"/>
              <a:buChar char="§"/>
            </a:pPr>
            <a:r>
              <a:rPr lang="en-US" altLang="en-US" sz="2200" dirty="0">
                <a:solidFill>
                  <a:srgbClr val="0000FF"/>
                </a:solidFill>
              </a:rPr>
              <a:t>Predictable Shock: </a:t>
            </a:r>
            <a:r>
              <a:rPr lang="en-US" altLang="en-US" sz="2200" dirty="0">
                <a:solidFill>
                  <a:schemeClr val="accent2"/>
                </a:solidFill>
              </a:rPr>
              <a:t>	</a:t>
            </a:r>
            <a:r>
              <a:rPr lang="en-US" altLang="en-US" sz="2200" dirty="0"/>
              <a:t>Shocks during cues only</a:t>
            </a:r>
          </a:p>
          <a:p>
            <a:pPr marL="573088" lvl="1" indent="-342900">
              <a:buFont typeface="Wingdings" panose="05000000000000000000" pitchFamily="2" charset="2"/>
              <a:buChar char="§"/>
            </a:pPr>
            <a:r>
              <a:rPr lang="en-US" altLang="en-US" sz="2200" dirty="0">
                <a:solidFill>
                  <a:srgbClr val="FF0000"/>
                </a:solidFill>
              </a:rPr>
              <a:t>Unpredictable Shock:	</a:t>
            </a:r>
            <a:r>
              <a:rPr lang="en-US" altLang="en-US" sz="2200" dirty="0"/>
              <a:t>Shocks at any time</a:t>
            </a:r>
          </a:p>
          <a:p>
            <a:pPr marL="573088" lvl="1" indent="-342900">
              <a:buFont typeface="Wingdings" panose="05000000000000000000" pitchFamily="2" charset="2"/>
              <a:buChar char="§"/>
            </a:pPr>
            <a:r>
              <a:rPr lang="en-US" altLang="en-US" sz="2200" dirty="0"/>
              <a:t>No Shock:		No shocks at any time</a:t>
            </a:r>
          </a:p>
          <a:p>
            <a:pPr marL="628650" lvl="1" indent="-171450">
              <a:buFont typeface="Arial" panose="020B0604020202020204" pitchFamily="34" charset="0"/>
              <a:buChar char="•"/>
            </a:pPr>
            <a:endParaRPr lang="en-US" altLang="en-US" sz="1000" dirty="0"/>
          </a:p>
          <a:p>
            <a:r>
              <a:rPr lang="en-US" altLang="en-US" sz="2200" dirty="0"/>
              <a:t>Startle/corrugator modulation calculated separately for predictable and unpredictable vs. no-shock</a:t>
            </a:r>
            <a:endParaRPr lang="en-US" sz="2200" dirty="0"/>
          </a:p>
        </p:txBody>
      </p:sp>
    </p:spTree>
    <p:extLst>
      <p:ext uri="{BB962C8B-B14F-4D97-AF65-F5344CB8AC3E}">
        <p14:creationId xmlns:p14="http://schemas.microsoft.com/office/powerpoint/2010/main" val="386223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8" name="Rectangle 10"/>
          <p:cNvSpPr>
            <a:spLocks noChangeArrowheads="1"/>
          </p:cNvSpPr>
          <p:nvPr/>
        </p:nvSpPr>
        <p:spPr bwMode="auto">
          <a:xfrm>
            <a:off x="7696200" y="4648200"/>
            <a:ext cx="1447800" cy="220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rgbClr val="0000FF"/>
                </a:solidFill>
                <a:latin typeface="Arial" charset="0"/>
              </a:defRPr>
            </a:lvl1pPr>
            <a:lvl2pPr marL="742950" indent="-28575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eaLnBrk="1" hangingPunct="1"/>
            <a:endParaRPr lang="en-US" altLang="en-US"/>
          </a:p>
        </p:txBody>
      </p:sp>
      <p:sp>
        <p:nvSpPr>
          <p:cNvPr id="9249" name="Text Box 126"/>
          <p:cNvSpPr txBox="1">
            <a:spLocks noChangeArrowheads="1"/>
          </p:cNvSpPr>
          <p:nvPr/>
        </p:nvSpPr>
        <p:spPr bwMode="auto">
          <a:xfrm>
            <a:off x="182880" y="2468880"/>
            <a:ext cx="9144000" cy="270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rgbClr val="0000FF"/>
                </a:solidFill>
                <a:latin typeface="Arial" charset="0"/>
              </a:defRPr>
            </a:lvl1pPr>
            <a:lvl2pPr marL="914400" indent="-457200" eaLnBrk="0" hangingPunct="0">
              <a:defRPr sz="2400">
                <a:solidFill>
                  <a:srgbClr val="0000FF"/>
                </a:solidFill>
                <a:latin typeface="Arial" charset="0"/>
              </a:defRPr>
            </a:lvl2pPr>
            <a:lvl3pPr marL="1143000" indent="-228600" eaLnBrk="0" hangingPunct="0">
              <a:defRPr sz="2400">
                <a:solidFill>
                  <a:srgbClr val="0000FF"/>
                </a:solidFill>
                <a:latin typeface="Arial" charset="0"/>
              </a:defRPr>
            </a:lvl3pPr>
            <a:lvl4pPr marL="1600200" indent="-228600" eaLnBrk="0" hangingPunct="0">
              <a:defRPr sz="2400">
                <a:solidFill>
                  <a:srgbClr val="0000FF"/>
                </a:solidFill>
                <a:latin typeface="Arial" charset="0"/>
              </a:defRPr>
            </a:lvl4pPr>
            <a:lvl5pPr marL="2057400" indent="-228600" eaLnBrk="0" hangingPunct="0">
              <a:defRPr sz="2400">
                <a:solidFill>
                  <a:srgbClr val="0000FF"/>
                </a:solidFill>
                <a:latin typeface="Arial" charset="0"/>
              </a:defRPr>
            </a:lvl5pPr>
            <a:lvl6pPr marL="2514600" indent="-228600" eaLnBrk="0" fontAlgn="base" hangingPunct="0">
              <a:spcBef>
                <a:spcPct val="0"/>
              </a:spcBef>
              <a:spcAft>
                <a:spcPct val="0"/>
              </a:spcAft>
              <a:defRPr sz="2400">
                <a:solidFill>
                  <a:srgbClr val="0000FF"/>
                </a:solidFill>
                <a:latin typeface="Arial" charset="0"/>
              </a:defRPr>
            </a:lvl6pPr>
            <a:lvl7pPr marL="2971800" indent="-228600" eaLnBrk="0" fontAlgn="base" hangingPunct="0">
              <a:spcBef>
                <a:spcPct val="0"/>
              </a:spcBef>
              <a:spcAft>
                <a:spcPct val="0"/>
              </a:spcAft>
              <a:defRPr sz="2400">
                <a:solidFill>
                  <a:srgbClr val="0000FF"/>
                </a:solidFill>
                <a:latin typeface="Arial" charset="0"/>
              </a:defRPr>
            </a:lvl7pPr>
            <a:lvl8pPr marL="3429000" indent="-228600" eaLnBrk="0" fontAlgn="base" hangingPunct="0">
              <a:spcBef>
                <a:spcPct val="0"/>
              </a:spcBef>
              <a:spcAft>
                <a:spcPct val="0"/>
              </a:spcAft>
              <a:defRPr sz="2400">
                <a:solidFill>
                  <a:srgbClr val="0000FF"/>
                </a:solidFill>
                <a:latin typeface="Arial" charset="0"/>
              </a:defRPr>
            </a:lvl8pPr>
            <a:lvl9pPr marL="3886200" indent="-228600" eaLnBrk="0" fontAlgn="base" hangingPunct="0">
              <a:spcBef>
                <a:spcPct val="0"/>
              </a:spcBef>
              <a:spcAft>
                <a:spcPct val="0"/>
              </a:spcAft>
              <a:defRPr sz="2400">
                <a:solidFill>
                  <a:srgbClr val="0000FF"/>
                </a:solidFill>
                <a:latin typeface="Arial" charset="0"/>
              </a:defRPr>
            </a:lvl9pPr>
          </a:lstStyle>
          <a:p>
            <a:pPr marL="0" indent="0" eaLnBrk="1" hangingPunct="1">
              <a:lnSpc>
                <a:spcPct val="80000"/>
              </a:lnSpc>
            </a:pPr>
            <a:r>
              <a:rPr lang="en-US" altLang="en-US" sz="2200" dirty="0">
                <a:solidFill>
                  <a:schemeClr val="tx1"/>
                </a:solidFill>
              </a:rPr>
              <a:t>International Affective Picture System (IAPS) valence conditions:</a:t>
            </a:r>
          </a:p>
          <a:p>
            <a:pPr marL="573088" lvl="1" indent="-341313" eaLnBrk="1" hangingPunct="1">
              <a:buFont typeface="Wingdings" panose="05000000000000000000" pitchFamily="2" charset="2"/>
              <a:buChar char="§"/>
            </a:pPr>
            <a:r>
              <a:rPr lang="en-US" altLang="en-US" sz="2200" dirty="0">
                <a:solidFill>
                  <a:srgbClr val="003300"/>
                </a:solidFill>
              </a:rPr>
              <a:t>Unpleasant</a:t>
            </a:r>
          </a:p>
          <a:p>
            <a:pPr marL="573088" lvl="1" indent="-341313" eaLnBrk="1" hangingPunct="1">
              <a:buFont typeface="Wingdings" panose="05000000000000000000" pitchFamily="2" charset="2"/>
              <a:buChar char="§"/>
            </a:pPr>
            <a:r>
              <a:rPr lang="en-US" altLang="en-US" sz="2200" dirty="0">
                <a:solidFill>
                  <a:srgbClr val="660066"/>
                </a:solidFill>
              </a:rPr>
              <a:t>Pleasant</a:t>
            </a:r>
          </a:p>
          <a:p>
            <a:pPr marL="573088" lvl="1" indent="-341313" eaLnBrk="1" hangingPunct="1">
              <a:buFont typeface="Wingdings" panose="05000000000000000000" pitchFamily="2" charset="2"/>
              <a:buChar char="§"/>
            </a:pPr>
            <a:r>
              <a:rPr lang="en-US" altLang="en-US" sz="2200" dirty="0">
                <a:solidFill>
                  <a:schemeClr val="tx1"/>
                </a:solidFill>
              </a:rPr>
              <a:t>Neutral</a:t>
            </a:r>
          </a:p>
          <a:p>
            <a:pPr lvl="1" eaLnBrk="1" hangingPunct="1">
              <a:buFont typeface="Wingdings" panose="05000000000000000000" pitchFamily="2" charset="2"/>
              <a:buChar char="§"/>
            </a:pPr>
            <a:endParaRPr lang="en-US" altLang="en-US" sz="1000" dirty="0">
              <a:solidFill>
                <a:schemeClr val="tx1"/>
              </a:solidFill>
            </a:endParaRPr>
          </a:p>
          <a:p>
            <a:pPr marL="0" indent="0" eaLnBrk="1" hangingPunct="1"/>
            <a:r>
              <a:rPr lang="en-US" altLang="en-US" sz="2200" dirty="0">
                <a:solidFill>
                  <a:schemeClr val="tx1"/>
                </a:solidFill>
              </a:rPr>
              <a:t>Pictures (6s) intermixed &amp; counterbalanced by valence within-subjects</a:t>
            </a:r>
          </a:p>
          <a:p>
            <a:pPr eaLnBrk="1" hangingPunct="1">
              <a:buFont typeface="Wingdings" panose="05000000000000000000" pitchFamily="2" charset="2"/>
              <a:buChar char="§"/>
            </a:pPr>
            <a:endParaRPr lang="en-US" altLang="en-US" sz="1000" dirty="0">
              <a:solidFill>
                <a:schemeClr val="tx1"/>
              </a:solidFill>
            </a:endParaRPr>
          </a:p>
          <a:p>
            <a:pPr marL="0" indent="0" eaLnBrk="1" hangingPunct="1"/>
            <a:r>
              <a:rPr lang="en-US" altLang="en-US" sz="2200" dirty="0">
                <a:solidFill>
                  <a:schemeClr val="tx1"/>
                </a:solidFill>
              </a:rPr>
              <a:t>Startle/corrugator modulation calculated separately for pleasant and unpleasant vs. neutral</a:t>
            </a:r>
          </a:p>
        </p:txBody>
      </p:sp>
      <p:sp>
        <p:nvSpPr>
          <p:cNvPr id="19" name="TextBox 18"/>
          <p:cNvSpPr txBox="1"/>
          <p:nvPr/>
        </p:nvSpPr>
        <p:spPr>
          <a:xfrm>
            <a:off x="1527449" y="182880"/>
            <a:ext cx="6089103" cy="584775"/>
          </a:xfrm>
          <a:prstGeom prst="rect">
            <a:avLst/>
          </a:prstGeom>
          <a:noFill/>
        </p:spPr>
        <p:txBody>
          <a:bodyPr wrap="none" rtlCol="0">
            <a:spAutoFit/>
          </a:bodyPr>
          <a:lstStyle/>
          <a:p>
            <a:r>
              <a:rPr lang="en-US" sz="3200" b="1" dirty="0"/>
              <a:t>Affective Picture Viewing Task</a:t>
            </a:r>
          </a:p>
        </p:txBody>
      </p:sp>
      <p:grpSp>
        <p:nvGrpSpPr>
          <p:cNvPr id="27" name="Group 26"/>
          <p:cNvGrpSpPr/>
          <p:nvPr/>
        </p:nvGrpSpPr>
        <p:grpSpPr>
          <a:xfrm>
            <a:off x="437200" y="1024113"/>
            <a:ext cx="8220743" cy="1062993"/>
            <a:chOff x="20878800" y="5364480"/>
            <a:chExt cx="7297232" cy="73152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3174" y="5364480"/>
              <a:ext cx="975360" cy="731520"/>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71922" y="5364480"/>
              <a:ext cx="975360" cy="73152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7548" y="5364480"/>
              <a:ext cx="975360" cy="731520"/>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36296" y="5364480"/>
              <a:ext cx="975360" cy="731520"/>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0672" y="5364480"/>
              <a:ext cx="975360" cy="731520"/>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78800" y="5364480"/>
              <a:ext cx="975360" cy="731520"/>
            </a:xfrm>
            <a:prstGeom prst="rect">
              <a:avLst/>
            </a:prstGeom>
          </p:spPr>
        </p:pic>
      </p:grpSp>
      <p:cxnSp>
        <p:nvCxnSpPr>
          <p:cNvPr id="28" name="Straight Connector 27"/>
          <p:cNvCxnSpPr/>
          <p:nvPr/>
        </p:nvCxnSpPr>
        <p:spPr>
          <a:xfrm>
            <a:off x="465816" y="2255262"/>
            <a:ext cx="8240985"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5876360"/>
      </p:ext>
    </p:extLst>
  </p:cSld>
  <p:clrMapOvr>
    <a:masterClrMapping/>
  </p:clrMapOvr>
  <mc:AlternateContent xmlns:mc="http://schemas.openxmlformats.org/markup-compatibility/2006" xmlns:p14="http://schemas.microsoft.com/office/powerpoint/2010/main">
    <mc:Choice Requires="p14">
      <p:transition spd="slow" p14:dur="2000" advTm="78325"/>
    </mc:Choice>
    <mc:Fallback xmlns="">
      <p:transition spd="slow" advTm="7832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914400"/>
            <a:ext cx="6295313" cy="3785652"/>
          </a:xfrm>
          <a:prstGeom prst="rect">
            <a:avLst/>
          </a:prstGeom>
          <a:noFill/>
        </p:spPr>
        <p:txBody>
          <a:bodyPr wrap="none" rtlCol="0">
            <a:spAutoFit/>
          </a:bodyPr>
          <a:lstStyle/>
          <a:p>
            <a:r>
              <a:rPr lang="en-US" sz="2400" dirty="0"/>
              <a:t>N: 128</a:t>
            </a:r>
          </a:p>
          <a:p>
            <a:endParaRPr lang="en-US" sz="2400" dirty="0"/>
          </a:p>
          <a:p>
            <a:endParaRPr lang="en-US" sz="2400" dirty="0"/>
          </a:p>
          <a:p>
            <a:r>
              <a:rPr lang="en-US" sz="2400" dirty="0"/>
              <a:t>Study visits: 2</a:t>
            </a:r>
          </a:p>
          <a:p>
            <a:endParaRPr lang="en-US" sz="2400" dirty="0"/>
          </a:p>
          <a:p>
            <a:endParaRPr lang="en-US" sz="2400" dirty="0"/>
          </a:p>
          <a:p>
            <a:r>
              <a:rPr lang="en-US" sz="2400" dirty="0"/>
              <a:t>Separation: 1 week</a:t>
            </a:r>
          </a:p>
          <a:p>
            <a:endParaRPr lang="en-US" sz="2400" dirty="0"/>
          </a:p>
          <a:p>
            <a:endParaRPr lang="en-US" sz="2400" dirty="0"/>
          </a:p>
          <a:p>
            <a:r>
              <a:rPr lang="en-US" sz="2400" dirty="0"/>
              <a:t>Quantification: Raw microvolts (time domain)</a:t>
            </a:r>
          </a:p>
        </p:txBody>
      </p:sp>
    </p:spTree>
    <p:extLst>
      <p:ext uri="{BB962C8B-B14F-4D97-AF65-F5344CB8AC3E}">
        <p14:creationId xmlns:p14="http://schemas.microsoft.com/office/powerpoint/2010/main" val="1908327306"/>
      </p:ext>
    </p:extLst>
  </p:cSld>
  <p:clrMapOvr>
    <a:masterClrMapping/>
  </p:clrMapOvr>
  <mc:AlternateContent xmlns:mc="http://schemas.openxmlformats.org/markup-compatibility/2006" xmlns:p14="http://schemas.microsoft.com/office/powerpoint/2010/main">
    <mc:Choice Requires="p14">
      <p:transition spd="slow" p14:dur="2000" advTm="97915"/>
    </mc:Choice>
    <mc:Fallback xmlns="">
      <p:transition spd="slow" advTm="9791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17018</TotalTime>
  <Words>2998</Words>
  <Application>Microsoft Office PowerPoint</Application>
  <PresentationFormat>On-screen Show (4:3)</PresentationFormat>
  <Paragraphs>331</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JESSE T KAYE</cp:lastModifiedBy>
  <cp:revision>380</cp:revision>
  <cp:lastPrinted>2016-09-20T21:17:30Z</cp:lastPrinted>
  <dcterms:created xsi:type="dcterms:W3CDTF">2016-08-25T10:23:13Z</dcterms:created>
  <dcterms:modified xsi:type="dcterms:W3CDTF">2016-09-26T14:26:06Z</dcterms:modified>
</cp:coreProperties>
</file>